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grandir Bold" charset="1" panose="00000800000000000000"/>
      <p:regular r:id="rId25"/>
    </p:embeddedFont>
    <p:embeddedFont>
      <p:font typeface="Agrandir Wide" charset="1" panose="00000505000000000000"/>
      <p:regular r:id="rId26"/>
    </p:embeddedFont>
    <p:embeddedFont>
      <p:font typeface="Agrandir"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6386" y="1152525"/>
            <a:ext cx="8792908" cy="2301759"/>
          </a:xfrm>
          <a:prstGeom prst="rect">
            <a:avLst/>
          </a:prstGeom>
        </p:spPr>
        <p:txBody>
          <a:bodyPr anchor="t" rtlCol="false" tIns="0" lIns="0" bIns="0" rIns="0">
            <a:spAutoFit/>
          </a:bodyPr>
          <a:lstStyle/>
          <a:p>
            <a:pPr algn="ctr">
              <a:lnSpc>
                <a:spcPts val="7881"/>
              </a:lnSpc>
            </a:pPr>
            <a:r>
              <a:rPr lang="en-US" sz="8296" b="true">
                <a:solidFill>
                  <a:srgbClr val="000000"/>
                </a:solidFill>
                <a:latin typeface="Agrandir Bold"/>
                <a:ea typeface="Agrandir Bold"/>
                <a:cs typeface="Agrandir Bold"/>
                <a:sym typeface="Agrandir Bold"/>
              </a:rPr>
              <a:t>Prediction of House Sale Price</a:t>
            </a:r>
          </a:p>
        </p:txBody>
      </p:sp>
      <p:sp>
        <p:nvSpPr>
          <p:cNvPr name="TextBox 4" id="4"/>
          <p:cNvSpPr txBox="true"/>
          <p:nvPr/>
        </p:nvSpPr>
        <p:spPr>
          <a:xfrm rot="0">
            <a:off x="659714" y="5605082"/>
            <a:ext cx="4552751" cy="677865"/>
          </a:xfrm>
          <a:prstGeom prst="rect">
            <a:avLst/>
          </a:prstGeom>
        </p:spPr>
        <p:txBody>
          <a:bodyPr anchor="t" rtlCol="false" tIns="0" lIns="0" bIns="0" rIns="0">
            <a:spAutoFit/>
          </a:bodyPr>
          <a:lstStyle/>
          <a:p>
            <a:pPr algn="ctr">
              <a:lnSpc>
                <a:spcPts val="4287"/>
              </a:lnSpc>
            </a:pPr>
            <a:r>
              <a:rPr lang="en-US" sz="4083" b="true">
                <a:solidFill>
                  <a:srgbClr val="2145B2"/>
                </a:solidFill>
                <a:latin typeface="Agrandir Bold"/>
                <a:ea typeface="Agrandir Bold"/>
                <a:cs typeface="Agrandir Bold"/>
                <a:sym typeface="Agrandir Bold"/>
              </a:rPr>
              <a:t>Suttinee Poolsup</a:t>
            </a:r>
          </a:p>
        </p:txBody>
      </p:sp>
      <p:sp>
        <p:nvSpPr>
          <p:cNvPr name="TextBox 5" id="5"/>
          <p:cNvSpPr txBox="true"/>
          <p:nvPr/>
        </p:nvSpPr>
        <p:spPr>
          <a:xfrm rot="0">
            <a:off x="491863" y="3747205"/>
            <a:ext cx="4888455" cy="1100033"/>
          </a:xfrm>
          <a:prstGeom prst="rect">
            <a:avLst/>
          </a:prstGeom>
        </p:spPr>
        <p:txBody>
          <a:bodyPr anchor="t" rtlCol="false" tIns="0" lIns="0" bIns="0" rIns="0">
            <a:spAutoFit/>
          </a:bodyPr>
          <a:lstStyle/>
          <a:p>
            <a:pPr algn="ctr">
              <a:lnSpc>
                <a:spcPts val="7003"/>
              </a:lnSpc>
            </a:pPr>
            <a:r>
              <a:rPr lang="en-US" sz="6366" b="true">
                <a:solidFill>
                  <a:srgbClr val="938311"/>
                </a:solidFill>
                <a:latin typeface="Agrandir Bold"/>
                <a:ea typeface="Agrandir Bold"/>
                <a:cs typeface="Agrandir Bold"/>
                <a:sym typeface="Agrandir Bold"/>
              </a:rPr>
              <a:t>Project 2</a:t>
            </a:r>
          </a:p>
        </p:txBody>
      </p:sp>
      <p:sp>
        <p:nvSpPr>
          <p:cNvPr name="TextBox 6" id="6"/>
          <p:cNvSpPr txBox="true"/>
          <p:nvPr/>
        </p:nvSpPr>
        <p:spPr>
          <a:xfrm rot="0">
            <a:off x="659714" y="9368245"/>
            <a:ext cx="4552751" cy="559755"/>
          </a:xfrm>
          <a:prstGeom prst="rect">
            <a:avLst/>
          </a:prstGeom>
        </p:spPr>
        <p:txBody>
          <a:bodyPr anchor="t" rtlCol="false" tIns="0" lIns="0" bIns="0" rIns="0">
            <a:spAutoFit/>
          </a:bodyPr>
          <a:lstStyle/>
          <a:p>
            <a:pPr algn="ctr">
              <a:lnSpc>
                <a:spcPts val="3552"/>
              </a:lnSpc>
            </a:pPr>
            <a:r>
              <a:rPr lang="en-US" sz="3383">
                <a:solidFill>
                  <a:srgbClr val="938311"/>
                </a:solidFill>
                <a:latin typeface="Agrandir Wide"/>
                <a:ea typeface="Agrandir Wide"/>
                <a:cs typeface="Agrandir Wide"/>
                <a:sym typeface="Agrandir Wide"/>
              </a:rPr>
              <a:t>June 18,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16523" y="289807"/>
            <a:ext cx="7448332" cy="1082555"/>
            <a:chOff x="0" y="0"/>
            <a:chExt cx="9931109" cy="1443406"/>
          </a:xfrm>
        </p:grpSpPr>
        <p:grpSp>
          <p:nvGrpSpPr>
            <p:cNvPr name="Group 3" id="3"/>
            <p:cNvGrpSpPr/>
            <p:nvPr/>
          </p:nvGrpSpPr>
          <p:grpSpPr>
            <a:xfrm rot="0">
              <a:off x="0" y="0"/>
              <a:ext cx="9931109" cy="1443406"/>
              <a:chOff x="0" y="0"/>
              <a:chExt cx="1961701" cy="285117"/>
            </a:xfrm>
          </p:grpSpPr>
          <p:sp>
            <p:nvSpPr>
              <p:cNvPr name="Freeform 4" id="4"/>
              <p:cNvSpPr/>
              <p:nvPr/>
            </p:nvSpPr>
            <p:spPr>
              <a:xfrm flipH="false" flipV="false" rot="0">
                <a:off x="0" y="0"/>
                <a:ext cx="1961701" cy="285117"/>
              </a:xfrm>
              <a:custGeom>
                <a:avLst/>
                <a:gdLst/>
                <a:ahLst/>
                <a:cxnLst/>
                <a:rect r="r" b="b" t="t" l="l"/>
                <a:pathLst>
                  <a:path h="285117" w="1961701">
                    <a:moveTo>
                      <a:pt x="53010" y="0"/>
                    </a:moveTo>
                    <a:lnTo>
                      <a:pt x="1908690" y="0"/>
                    </a:lnTo>
                    <a:cubicBezTo>
                      <a:pt x="1922749" y="0"/>
                      <a:pt x="1936233" y="5585"/>
                      <a:pt x="1946174" y="15526"/>
                    </a:cubicBezTo>
                    <a:cubicBezTo>
                      <a:pt x="1956116" y="25468"/>
                      <a:pt x="1961701" y="38951"/>
                      <a:pt x="1961701" y="53010"/>
                    </a:cubicBezTo>
                    <a:lnTo>
                      <a:pt x="1961701" y="232107"/>
                    </a:lnTo>
                    <a:cubicBezTo>
                      <a:pt x="1961701" y="246166"/>
                      <a:pt x="1956116" y="259650"/>
                      <a:pt x="1946174" y="269591"/>
                    </a:cubicBezTo>
                    <a:cubicBezTo>
                      <a:pt x="1936233" y="279532"/>
                      <a:pt x="1922749" y="285117"/>
                      <a:pt x="1908690" y="285117"/>
                    </a:cubicBezTo>
                    <a:lnTo>
                      <a:pt x="53010" y="285117"/>
                    </a:lnTo>
                    <a:cubicBezTo>
                      <a:pt x="38951" y="285117"/>
                      <a:pt x="25468" y="279532"/>
                      <a:pt x="15526" y="269591"/>
                    </a:cubicBezTo>
                    <a:cubicBezTo>
                      <a:pt x="5585" y="259650"/>
                      <a:pt x="0" y="246166"/>
                      <a:pt x="0" y="232107"/>
                    </a:cubicBezTo>
                    <a:lnTo>
                      <a:pt x="0" y="53010"/>
                    </a:lnTo>
                    <a:cubicBezTo>
                      <a:pt x="0" y="38951"/>
                      <a:pt x="5585" y="25468"/>
                      <a:pt x="15526" y="15526"/>
                    </a:cubicBezTo>
                    <a:cubicBezTo>
                      <a:pt x="25468" y="5585"/>
                      <a:pt x="38951" y="0"/>
                      <a:pt x="53010" y="0"/>
                    </a:cubicBezTo>
                    <a:close/>
                  </a:path>
                </a:pathLst>
              </a:custGeom>
              <a:solidFill>
                <a:srgbClr val="000000">
                  <a:alpha val="0"/>
                </a:srgbClr>
              </a:solidFill>
              <a:ln w="38100" cap="rnd">
                <a:solidFill>
                  <a:srgbClr val="2145B2"/>
                </a:solidFill>
                <a:prstDash val="solid"/>
                <a:round/>
              </a:ln>
            </p:spPr>
          </p:sp>
          <p:sp>
            <p:nvSpPr>
              <p:cNvPr name="TextBox 5" id="5"/>
              <p:cNvSpPr txBox="true"/>
              <p:nvPr/>
            </p:nvSpPr>
            <p:spPr>
              <a:xfrm>
                <a:off x="0" y="-85725"/>
                <a:ext cx="1961701" cy="370842"/>
              </a:xfrm>
              <a:prstGeom prst="rect">
                <a:avLst/>
              </a:prstGeom>
            </p:spPr>
            <p:txBody>
              <a:bodyPr anchor="ctr" rtlCol="false" tIns="50800" lIns="50800" bIns="50800" rIns="50800"/>
              <a:lstStyle/>
              <a:p>
                <a:pPr algn="r">
                  <a:lnSpc>
                    <a:spcPts val="2659"/>
                  </a:lnSpc>
                </a:pPr>
              </a:p>
            </p:txBody>
          </p:sp>
        </p:grpSp>
        <p:sp>
          <p:nvSpPr>
            <p:cNvPr name="TextBox 6" id="6"/>
            <p:cNvSpPr txBox="true"/>
            <p:nvPr/>
          </p:nvSpPr>
          <p:spPr>
            <a:xfrm rot="0">
              <a:off x="266925" y="221746"/>
              <a:ext cx="93972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Regression Model</a:t>
              </a:r>
            </a:p>
          </p:txBody>
        </p:sp>
      </p:grpSp>
      <p:sp>
        <p:nvSpPr>
          <p:cNvPr name="Freeform 7" id="7"/>
          <p:cNvSpPr/>
          <p:nvPr/>
        </p:nvSpPr>
        <p:spPr>
          <a:xfrm flipH="false" flipV="false" rot="0">
            <a:off x="807618" y="1875126"/>
            <a:ext cx="7033081" cy="8068191"/>
          </a:xfrm>
          <a:custGeom>
            <a:avLst/>
            <a:gdLst/>
            <a:ahLst/>
            <a:cxnLst/>
            <a:rect r="r" b="b" t="t" l="l"/>
            <a:pathLst>
              <a:path h="8068191" w="7033081">
                <a:moveTo>
                  <a:pt x="0" y="0"/>
                </a:moveTo>
                <a:lnTo>
                  <a:pt x="7033080" y="0"/>
                </a:lnTo>
                <a:lnTo>
                  <a:pt x="7033080" y="8068192"/>
                </a:lnTo>
                <a:lnTo>
                  <a:pt x="0" y="8068192"/>
                </a:lnTo>
                <a:lnTo>
                  <a:pt x="0" y="0"/>
                </a:lnTo>
                <a:close/>
              </a:path>
            </a:pathLst>
          </a:custGeom>
          <a:blipFill>
            <a:blip r:embed="rId2"/>
            <a:stretch>
              <a:fillRect l="0" t="0" r="0" b="0"/>
            </a:stretch>
          </a:blipFill>
        </p:spPr>
      </p:sp>
      <p:sp>
        <p:nvSpPr>
          <p:cNvPr name="TextBox 8" id="8"/>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Processing</a:t>
            </a:r>
            <a:r>
              <a:rPr lang="en-US" sz="5498">
                <a:solidFill>
                  <a:srgbClr val="000000"/>
                </a:solidFill>
                <a:latin typeface="Agrandir"/>
                <a:ea typeface="Agrandir"/>
                <a:cs typeface="Agrandir"/>
                <a:sym typeface="Agrandir"/>
              </a:rPr>
              <a:t>:</a:t>
            </a:r>
          </a:p>
        </p:txBody>
      </p:sp>
      <p:sp>
        <p:nvSpPr>
          <p:cNvPr name="TextBox 9" id="9"/>
          <p:cNvSpPr txBox="true"/>
          <p:nvPr/>
        </p:nvSpPr>
        <p:spPr>
          <a:xfrm rot="0">
            <a:off x="8418755" y="2125662"/>
            <a:ext cx="8840545" cy="6341745"/>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000000"/>
                </a:solidFill>
                <a:latin typeface="Agrandir"/>
                <a:ea typeface="Agrandir"/>
                <a:cs typeface="Agrandir"/>
                <a:sym typeface="Agrandir"/>
              </a:rPr>
              <a:t>These four appear to be the positive direction of the relationship to the sale price.</a:t>
            </a:r>
          </a:p>
          <a:p>
            <a:pPr algn="just" marL="1209039" indent="-403013" lvl="2">
              <a:lnSpc>
                <a:spcPts val="4199"/>
              </a:lnSpc>
              <a:buFont typeface="Arial"/>
              <a:buChar char="⚬"/>
            </a:pPr>
            <a:r>
              <a:rPr lang="en-US" sz="2799">
                <a:solidFill>
                  <a:srgbClr val="000000"/>
                </a:solidFill>
                <a:latin typeface="Agrandir"/>
                <a:ea typeface="Agrandir"/>
                <a:cs typeface="Agrandir"/>
                <a:sym typeface="Agrandir"/>
              </a:rPr>
              <a:t>Kitchen Qual, </a:t>
            </a:r>
          </a:p>
          <a:p>
            <a:pPr algn="just" marL="1209039" indent="-403013" lvl="2">
              <a:lnSpc>
                <a:spcPts val="4199"/>
              </a:lnSpc>
              <a:buFont typeface="Arial"/>
              <a:buChar char="⚬"/>
            </a:pPr>
            <a:r>
              <a:rPr lang="en-US" sz="2799">
                <a:solidFill>
                  <a:srgbClr val="000000"/>
                </a:solidFill>
                <a:latin typeface="Agrandir"/>
                <a:ea typeface="Agrandir"/>
                <a:cs typeface="Agrandir"/>
                <a:sym typeface="Agrandir"/>
              </a:rPr>
              <a:t>Overall Qual, </a:t>
            </a:r>
          </a:p>
          <a:p>
            <a:pPr algn="just" marL="1209039" indent="-403013" lvl="2">
              <a:lnSpc>
                <a:spcPts val="4199"/>
              </a:lnSpc>
              <a:buFont typeface="Arial"/>
              <a:buChar char="⚬"/>
            </a:pPr>
            <a:r>
              <a:rPr lang="en-US" sz="2799">
                <a:solidFill>
                  <a:srgbClr val="000000"/>
                </a:solidFill>
                <a:latin typeface="Agrandir"/>
                <a:ea typeface="Agrandir"/>
                <a:cs typeface="Agrandir"/>
                <a:sym typeface="Agrandir"/>
              </a:rPr>
              <a:t>Foundation_PConc, </a:t>
            </a:r>
          </a:p>
          <a:p>
            <a:pPr algn="just" marL="1209039" indent="-403013" lvl="2">
              <a:lnSpc>
                <a:spcPts val="4199"/>
              </a:lnSpc>
              <a:buFont typeface="Arial"/>
              <a:buChar char="⚬"/>
            </a:pPr>
            <a:r>
              <a:rPr lang="en-US" sz="2799">
                <a:solidFill>
                  <a:srgbClr val="000000"/>
                </a:solidFill>
                <a:latin typeface="Agrandir"/>
                <a:ea typeface="Agrandir"/>
                <a:cs typeface="Agrandir"/>
                <a:sym typeface="Agrandir"/>
              </a:rPr>
              <a:t>Year Built, </a:t>
            </a:r>
          </a:p>
          <a:p>
            <a:pPr algn="just" marL="1209039" indent="-403013" lvl="2">
              <a:lnSpc>
                <a:spcPts val="4199"/>
              </a:lnSpc>
              <a:buFont typeface="Arial"/>
              <a:buChar char="⚬"/>
            </a:pPr>
            <a:r>
              <a:rPr lang="en-US" sz="2799">
                <a:solidFill>
                  <a:srgbClr val="000000"/>
                </a:solidFill>
                <a:latin typeface="Agrandir"/>
                <a:ea typeface="Agrandir"/>
                <a:cs typeface="Agrandir"/>
                <a:sym typeface="Agrandir"/>
              </a:rPr>
              <a:t>Year Remod/Add coefficients</a:t>
            </a:r>
          </a:p>
          <a:p>
            <a:pPr algn="just">
              <a:lnSpc>
                <a:spcPts val="4199"/>
              </a:lnSpc>
            </a:pPr>
          </a:p>
          <a:p>
            <a:pPr algn="just" marL="604519" indent="-302260" lvl="1">
              <a:lnSpc>
                <a:spcPts val="4199"/>
              </a:lnSpc>
              <a:buFont typeface="Arial"/>
              <a:buChar char="•"/>
            </a:pPr>
            <a:r>
              <a:rPr lang="en-US" sz="2799" u="sng">
                <a:solidFill>
                  <a:srgbClr val="000000"/>
                </a:solidFill>
                <a:latin typeface="Agrandir"/>
                <a:ea typeface="Agrandir"/>
                <a:cs typeface="Agrandir"/>
                <a:sym typeface="Agrandir"/>
              </a:rPr>
              <a:t>‘Kitchen Qual_Ex’ </a:t>
            </a:r>
            <a:r>
              <a:rPr lang="en-US" sz="2799">
                <a:solidFill>
                  <a:srgbClr val="000000"/>
                </a:solidFill>
                <a:latin typeface="Agrandir"/>
                <a:ea typeface="Agrandir"/>
                <a:cs typeface="Agrandir"/>
                <a:sym typeface="Agrandir"/>
              </a:rPr>
              <a:t>(Kitchen Quality - Excellent) shows the largest absolute value of the coefficient, indicating a stronger impact on the sale price.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02041" y="1549293"/>
            <a:ext cx="8775700" cy="7188414"/>
          </a:xfrm>
          <a:custGeom>
            <a:avLst/>
            <a:gdLst/>
            <a:ahLst/>
            <a:cxnLst/>
            <a:rect r="r" b="b" t="t" l="l"/>
            <a:pathLst>
              <a:path h="7188414" w="8775700">
                <a:moveTo>
                  <a:pt x="0" y="0"/>
                </a:moveTo>
                <a:lnTo>
                  <a:pt x="8775700" y="0"/>
                </a:lnTo>
                <a:lnTo>
                  <a:pt x="8775700" y="7188414"/>
                </a:lnTo>
                <a:lnTo>
                  <a:pt x="0" y="7188414"/>
                </a:lnTo>
                <a:lnTo>
                  <a:pt x="0" y="0"/>
                </a:lnTo>
                <a:close/>
              </a:path>
            </a:pathLst>
          </a:custGeom>
          <a:blipFill>
            <a:blip r:embed="rId2"/>
            <a:stretch>
              <a:fillRect l="-661" t="0" r="-661" b="0"/>
            </a:stretch>
          </a:blipFill>
          <a:ln w="19050" cap="sq">
            <a:solidFill>
              <a:srgbClr val="000000"/>
            </a:solidFill>
            <a:prstDash val="solid"/>
            <a:miter/>
          </a:ln>
        </p:spPr>
      </p:sp>
      <p:sp>
        <p:nvSpPr>
          <p:cNvPr name="TextBox 3" id="3"/>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Processing</a:t>
            </a:r>
            <a:r>
              <a:rPr lang="en-US" sz="5498">
                <a:solidFill>
                  <a:srgbClr val="000000"/>
                </a:solidFill>
                <a:latin typeface="Agrandir"/>
                <a:ea typeface="Agrandir"/>
                <a:cs typeface="Agrandir"/>
                <a:sym typeface="Agrandir"/>
              </a:rPr>
              <a:t>:</a:t>
            </a:r>
          </a:p>
        </p:txBody>
      </p:sp>
      <p:grpSp>
        <p:nvGrpSpPr>
          <p:cNvPr name="Group 4" id="4"/>
          <p:cNvGrpSpPr/>
          <p:nvPr/>
        </p:nvGrpSpPr>
        <p:grpSpPr>
          <a:xfrm rot="0">
            <a:off x="6816523" y="289807"/>
            <a:ext cx="7448332" cy="1082555"/>
            <a:chOff x="0" y="0"/>
            <a:chExt cx="9931109" cy="1443406"/>
          </a:xfrm>
        </p:grpSpPr>
        <p:grpSp>
          <p:nvGrpSpPr>
            <p:cNvPr name="Group 5" id="5"/>
            <p:cNvGrpSpPr/>
            <p:nvPr/>
          </p:nvGrpSpPr>
          <p:grpSpPr>
            <a:xfrm rot="0">
              <a:off x="0" y="0"/>
              <a:ext cx="9931109" cy="1443406"/>
              <a:chOff x="0" y="0"/>
              <a:chExt cx="1961701" cy="285117"/>
            </a:xfrm>
          </p:grpSpPr>
          <p:sp>
            <p:nvSpPr>
              <p:cNvPr name="Freeform 6" id="6"/>
              <p:cNvSpPr/>
              <p:nvPr/>
            </p:nvSpPr>
            <p:spPr>
              <a:xfrm flipH="false" flipV="false" rot="0">
                <a:off x="0" y="0"/>
                <a:ext cx="1961701" cy="285117"/>
              </a:xfrm>
              <a:custGeom>
                <a:avLst/>
                <a:gdLst/>
                <a:ahLst/>
                <a:cxnLst/>
                <a:rect r="r" b="b" t="t" l="l"/>
                <a:pathLst>
                  <a:path h="285117" w="1961701">
                    <a:moveTo>
                      <a:pt x="53010" y="0"/>
                    </a:moveTo>
                    <a:lnTo>
                      <a:pt x="1908690" y="0"/>
                    </a:lnTo>
                    <a:cubicBezTo>
                      <a:pt x="1922749" y="0"/>
                      <a:pt x="1936233" y="5585"/>
                      <a:pt x="1946174" y="15526"/>
                    </a:cubicBezTo>
                    <a:cubicBezTo>
                      <a:pt x="1956116" y="25468"/>
                      <a:pt x="1961701" y="38951"/>
                      <a:pt x="1961701" y="53010"/>
                    </a:cubicBezTo>
                    <a:lnTo>
                      <a:pt x="1961701" y="232107"/>
                    </a:lnTo>
                    <a:cubicBezTo>
                      <a:pt x="1961701" y="246166"/>
                      <a:pt x="1956116" y="259650"/>
                      <a:pt x="1946174" y="269591"/>
                    </a:cubicBezTo>
                    <a:cubicBezTo>
                      <a:pt x="1936233" y="279532"/>
                      <a:pt x="1922749" y="285117"/>
                      <a:pt x="1908690" y="285117"/>
                    </a:cubicBezTo>
                    <a:lnTo>
                      <a:pt x="53010" y="285117"/>
                    </a:lnTo>
                    <a:cubicBezTo>
                      <a:pt x="38951" y="285117"/>
                      <a:pt x="25468" y="279532"/>
                      <a:pt x="15526" y="269591"/>
                    </a:cubicBezTo>
                    <a:cubicBezTo>
                      <a:pt x="5585" y="259650"/>
                      <a:pt x="0" y="246166"/>
                      <a:pt x="0" y="232107"/>
                    </a:cubicBezTo>
                    <a:lnTo>
                      <a:pt x="0" y="53010"/>
                    </a:lnTo>
                    <a:cubicBezTo>
                      <a:pt x="0" y="38951"/>
                      <a:pt x="5585" y="25468"/>
                      <a:pt x="15526" y="15526"/>
                    </a:cubicBezTo>
                    <a:cubicBezTo>
                      <a:pt x="25468" y="5585"/>
                      <a:pt x="38951" y="0"/>
                      <a:pt x="53010" y="0"/>
                    </a:cubicBezTo>
                    <a:close/>
                  </a:path>
                </a:pathLst>
              </a:custGeom>
              <a:solidFill>
                <a:srgbClr val="000000">
                  <a:alpha val="0"/>
                </a:srgbClr>
              </a:solidFill>
              <a:ln w="38100" cap="rnd">
                <a:solidFill>
                  <a:srgbClr val="2145B2"/>
                </a:solidFill>
                <a:prstDash val="solid"/>
                <a:round/>
              </a:ln>
            </p:spPr>
          </p:sp>
          <p:sp>
            <p:nvSpPr>
              <p:cNvPr name="TextBox 7" id="7"/>
              <p:cNvSpPr txBox="true"/>
              <p:nvPr/>
            </p:nvSpPr>
            <p:spPr>
              <a:xfrm>
                <a:off x="0" y="-85725"/>
                <a:ext cx="1961701" cy="370842"/>
              </a:xfrm>
              <a:prstGeom prst="rect">
                <a:avLst/>
              </a:prstGeom>
            </p:spPr>
            <p:txBody>
              <a:bodyPr anchor="ctr" rtlCol="false" tIns="50800" lIns="50800" bIns="50800" rIns="50800"/>
              <a:lstStyle/>
              <a:p>
                <a:pPr algn="r">
                  <a:lnSpc>
                    <a:spcPts val="2659"/>
                  </a:lnSpc>
                </a:pPr>
              </a:p>
            </p:txBody>
          </p:sp>
        </p:grpSp>
        <p:sp>
          <p:nvSpPr>
            <p:cNvPr name="TextBox 8" id="8"/>
            <p:cNvSpPr txBox="true"/>
            <p:nvPr/>
          </p:nvSpPr>
          <p:spPr>
            <a:xfrm rot="0">
              <a:off x="266925" y="221746"/>
              <a:ext cx="93972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Regression Model</a:t>
              </a:r>
            </a:p>
          </p:txBody>
        </p:sp>
      </p:grpSp>
      <p:sp>
        <p:nvSpPr>
          <p:cNvPr name="TextBox 9" id="9"/>
          <p:cNvSpPr txBox="true"/>
          <p:nvPr/>
        </p:nvSpPr>
        <p:spPr>
          <a:xfrm rot="0">
            <a:off x="1326392" y="8996433"/>
            <a:ext cx="15126998" cy="891667"/>
          </a:xfrm>
          <a:prstGeom prst="rect">
            <a:avLst/>
          </a:prstGeom>
        </p:spPr>
        <p:txBody>
          <a:bodyPr anchor="t" rtlCol="false" tIns="0" lIns="0" bIns="0" rIns="0">
            <a:spAutoFit/>
          </a:bodyPr>
          <a:lstStyle/>
          <a:p>
            <a:pPr algn="ctr">
              <a:lnSpc>
                <a:spcPts val="3163"/>
              </a:lnSpc>
              <a:spcBef>
                <a:spcPct val="0"/>
              </a:spcBef>
            </a:pPr>
            <a:r>
              <a:rPr lang="en-US" sz="2799">
                <a:solidFill>
                  <a:srgbClr val="000000"/>
                </a:solidFill>
                <a:latin typeface="Agrandir"/>
                <a:ea typeface="Agrandir"/>
                <a:cs typeface="Agrandir"/>
                <a:sym typeface="Agrandir"/>
              </a:rPr>
              <a:t> The Q-Q plot analysis indicates a distribution that is mostly normal in its central tendency but has fatter tails and likely some outliers compared to a true normal distribution.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718" y="2391384"/>
            <a:ext cx="8707282" cy="5387631"/>
          </a:xfrm>
          <a:custGeom>
            <a:avLst/>
            <a:gdLst/>
            <a:ahLst/>
            <a:cxnLst/>
            <a:rect r="r" b="b" t="t" l="l"/>
            <a:pathLst>
              <a:path h="5387631" w="8707282">
                <a:moveTo>
                  <a:pt x="0" y="0"/>
                </a:moveTo>
                <a:lnTo>
                  <a:pt x="8707282" y="0"/>
                </a:lnTo>
                <a:lnTo>
                  <a:pt x="8707282" y="5387631"/>
                </a:lnTo>
                <a:lnTo>
                  <a:pt x="0" y="5387631"/>
                </a:lnTo>
                <a:lnTo>
                  <a:pt x="0" y="0"/>
                </a:lnTo>
                <a:close/>
              </a:path>
            </a:pathLst>
          </a:custGeom>
          <a:blipFill>
            <a:blip r:embed="rId2"/>
            <a:stretch>
              <a:fillRect l="0" t="0" r="0" b="0"/>
            </a:stretch>
          </a:blipFill>
          <a:ln w="19050" cap="sq">
            <a:solidFill>
              <a:srgbClr val="000000"/>
            </a:solidFill>
            <a:prstDash val="solid"/>
            <a:miter/>
          </a:ln>
        </p:spPr>
      </p:sp>
      <p:sp>
        <p:nvSpPr>
          <p:cNvPr name="Freeform 3" id="3"/>
          <p:cNvSpPr/>
          <p:nvPr/>
        </p:nvSpPr>
        <p:spPr>
          <a:xfrm flipH="false" flipV="false" rot="0">
            <a:off x="9315138" y="2391384"/>
            <a:ext cx="8707282" cy="5387631"/>
          </a:xfrm>
          <a:custGeom>
            <a:avLst/>
            <a:gdLst/>
            <a:ahLst/>
            <a:cxnLst/>
            <a:rect r="r" b="b" t="t" l="l"/>
            <a:pathLst>
              <a:path h="5387631" w="8707282">
                <a:moveTo>
                  <a:pt x="0" y="0"/>
                </a:moveTo>
                <a:lnTo>
                  <a:pt x="8707282" y="0"/>
                </a:lnTo>
                <a:lnTo>
                  <a:pt x="8707282" y="5387631"/>
                </a:lnTo>
                <a:lnTo>
                  <a:pt x="0" y="5387631"/>
                </a:lnTo>
                <a:lnTo>
                  <a:pt x="0" y="0"/>
                </a:lnTo>
                <a:close/>
              </a:path>
            </a:pathLst>
          </a:custGeom>
          <a:blipFill>
            <a:blip r:embed="rId3"/>
            <a:stretch>
              <a:fillRect l="0" t="0" r="0" b="0"/>
            </a:stretch>
          </a:blipFill>
          <a:ln w="19050" cap="sq">
            <a:solidFill>
              <a:srgbClr val="000000"/>
            </a:solidFill>
            <a:prstDash val="solid"/>
            <a:miter/>
          </a:ln>
        </p:spPr>
      </p:sp>
      <p:sp>
        <p:nvSpPr>
          <p:cNvPr name="TextBox 4" id="4"/>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Processing</a:t>
            </a:r>
            <a:r>
              <a:rPr lang="en-US" sz="5498">
                <a:solidFill>
                  <a:srgbClr val="000000"/>
                </a:solidFill>
                <a:latin typeface="Agrandir"/>
                <a:ea typeface="Agrandir"/>
                <a:cs typeface="Agrandir"/>
                <a:sym typeface="Agrandir"/>
              </a:rPr>
              <a:t>:</a:t>
            </a:r>
          </a:p>
        </p:txBody>
      </p:sp>
      <p:grpSp>
        <p:nvGrpSpPr>
          <p:cNvPr name="Group 5" id="5"/>
          <p:cNvGrpSpPr/>
          <p:nvPr/>
        </p:nvGrpSpPr>
        <p:grpSpPr>
          <a:xfrm rot="0">
            <a:off x="6974094" y="289807"/>
            <a:ext cx="7448332" cy="1082555"/>
            <a:chOff x="0" y="0"/>
            <a:chExt cx="9931109" cy="1443406"/>
          </a:xfrm>
        </p:grpSpPr>
        <p:grpSp>
          <p:nvGrpSpPr>
            <p:cNvPr name="Group 6" id="6"/>
            <p:cNvGrpSpPr/>
            <p:nvPr/>
          </p:nvGrpSpPr>
          <p:grpSpPr>
            <a:xfrm rot="0">
              <a:off x="0" y="0"/>
              <a:ext cx="9931109" cy="1443406"/>
              <a:chOff x="0" y="0"/>
              <a:chExt cx="1961701" cy="285117"/>
            </a:xfrm>
          </p:grpSpPr>
          <p:sp>
            <p:nvSpPr>
              <p:cNvPr name="Freeform 7" id="7"/>
              <p:cNvSpPr/>
              <p:nvPr/>
            </p:nvSpPr>
            <p:spPr>
              <a:xfrm flipH="false" flipV="false" rot="0">
                <a:off x="0" y="0"/>
                <a:ext cx="1961701" cy="285117"/>
              </a:xfrm>
              <a:custGeom>
                <a:avLst/>
                <a:gdLst/>
                <a:ahLst/>
                <a:cxnLst/>
                <a:rect r="r" b="b" t="t" l="l"/>
                <a:pathLst>
                  <a:path h="285117" w="1961701">
                    <a:moveTo>
                      <a:pt x="53010" y="0"/>
                    </a:moveTo>
                    <a:lnTo>
                      <a:pt x="1908690" y="0"/>
                    </a:lnTo>
                    <a:cubicBezTo>
                      <a:pt x="1922749" y="0"/>
                      <a:pt x="1936233" y="5585"/>
                      <a:pt x="1946174" y="15526"/>
                    </a:cubicBezTo>
                    <a:cubicBezTo>
                      <a:pt x="1956116" y="25468"/>
                      <a:pt x="1961701" y="38951"/>
                      <a:pt x="1961701" y="53010"/>
                    </a:cubicBezTo>
                    <a:lnTo>
                      <a:pt x="1961701" y="232107"/>
                    </a:lnTo>
                    <a:cubicBezTo>
                      <a:pt x="1961701" y="246166"/>
                      <a:pt x="1956116" y="259650"/>
                      <a:pt x="1946174" y="269591"/>
                    </a:cubicBezTo>
                    <a:cubicBezTo>
                      <a:pt x="1936233" y="279532"/>
                      <a:pt x="1922749" y="285117"/>
                      <a:pt x="1908690" y="285117"/>
                    </a:cubicBezTo>
                    <a:lnTo>
                      <a:pt x="53010" y="285117"/>
                    </a:lnTo>
                    <a:cubicBezTo>
                      <a:pt x="38951" y="285117"/>
                      <a:pt x="25468" y="279532"/>
                      <a:pt x="15526" y="269591"/>
                    </a:cubicBezTo>
                    <a:cubicBezTo>
                      <a:pt x="5585" y="259650"/>
                      <a:pt x="0" y="246166"/>
                      <a:pt x="0" y="232107"/>
                    </a:cubicBezTo>
                    <a:lnTo>
                      <a:pt x="0" y="53010"/>
                    </a:lnTo>
                    <a:cubicBezTo>
                      <a:pt x="0" y="38951"/>
                      <a:pt x="5585" y="25468"/>
                      <a:pt x="15526" y="15526"/>
                    </a:cubicBezTo>
                    <a:cubicBezTo>
                      <a:pt x="25468" y="5585"/>
                      <a:pt x="38951" y="0"/>
                      <a:pt x="53010" y="0"/>
                    </a:cubicBezTo>
                    <a:close/>
                  </a:path>
                </a:pathLst>
              </a:custGeom>
              <a:solidFill>
                <a:srgbClr val="000000">
                  <a:alpha val="0"/>
                </a:srgbClr>
              </a:solidFill>
              <a:ln w="38100" cap="rnd">
                <a:solidFill>
                  <a:srgbClr val="2145B2"/>
                </a:solidFill>
                <a:prstDash val="solid"/>
                <a:round/>
              </a:ln>
            </p:spPr>
          </p:sp>
          <p:sp>
            <p:nvSpPr>
              <p:cNvPr name="TextBox 8" id="8"/>
              <p:cNvSpPr txBox="true"/>
              <p:nvPr/>
            </p:nvSpPr>
            <p:spPr>
              <a:xfrm>
                <a:off x="0" y="-85725"/>
                <a:ext cx="1961701" cy="370842"/>
              </a:xfrm>
              <a:prstGeom prst="rect">
                <a:avLst/>
              </a:prstGeom>
            </p:spPr>
            <p:txBody>
              <a:bodyPr anchor="ctr" rtlCol="false" tIns="50800" lIns="50800" bIns="50800" rIns="50800"/>
              <a:lstStyle/>
              <a:p>
                <a:pPr algn="r">
                  <a:lnSpc>
                    <a:spcPts val="2659"/>
                  </a:lnSpc>
                </a:pPr>
              </a:p>
            </p:txBody>
          </p:sp>
        </p:grpSp>
        <p:sp>
          <p:nvSpPr>
            <p:cNvPr name="TextBox 9" id="9"/>
            <p:cNvSpPr txBox="true"/>
            <p:nvPr/>
          </p:nvSpPr>
          <p:spPr>
            <a:xfrm rot="0">
              <a:off x="266925" y="221746"/>
              <a:ext cx="93972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Regression Model</a:t>
              </a:r>
            </a:p>
          </p:txBody>
        </p:sp>
      </p:grpSp>
      <p:sp>
        <p:nvSpPr>
          <p:cNvPr name="TextBox 10" id="10"/>
          <p:cNvSpPr txBox="true"/>
          <p:nvPr/>
        </p:nvSpPr>
        <p:spPr>
          <a:xfrm rot="0">
            <a:off x="1248239" y="8329881"/>
            <a:ext cx="16133798" cy="1291717"/>
          </a:xfrm>
          <a:prstGeom prst="rect">
            <a:avLst/>
          </a:prstGeom>
        </p:spPr>
        <p:txBody>
          <a:bodyPr anchor="t" rtlCol="false" tIns="0" lIns="0" bIns="0" rIns="0">
            <a:spAutoFit/>
          </a:bodyPr>
          <a:lstStyle/>
          <a:p>
            <a:pPr algn="ctr">
              <a:lnSpc>
                <a:spcPts val="3163"/>
              </a:lnSpc>
              <a:spcBef>
                <a:spcPct val="0"/>
              </a:spcBef>
            </a:pPr>
            <a:r>
              <a:rPr lang="en-US" sz="2799">
                <a:solidFill>
                  <a:srgbClr val="000000"/>
                </a:solidFill>
                <a:latin typeface="Agrandir"/>
                <a:ea typeface="Agrandir"/>
                <a:cs typeface="Agrandir"/>
                <a:sym typeface="Agrandir"/>
              </a:rPr>
              <a:t>This residuals vs fitted plot shows a</a:t>
            </a:r>
            <a:r>
              <a:rPr lang="en-US" b="true" sz="2799">
                <a:solidFill>
                  <a:srgbClr val="000000"/>
                </a:solidFill>
                <a:latin typeface="Agrandir Bold"/>
                <a:ea typeface="Agrandir Bold"/>
                <a:cs typeface="Agrandir Bold"/>
                <a:sym typeface="Agrandir Bold"/>
              </a:rPr>
              <a:t> non-linear relationship</a:t>
            </a:r>
            <a:r>
              <a:rPr lang="en-US" sz="2799">
                <a:solidFill>
                  <a:srgbClr val="000000"/>
                </a:solidFill>
                <a:latin typeface="Agrandir"/>
                <a:ea typeface="Agrandir"/>
                <a:cs typeface="Agrandir"/>
                <a:sym typeface="Agrandir"/>
              </a:rPr>
              <a:t> meaning that this linear regression model is not a good fit for the data. The residual vs time suggests that the residuals are centered around zero with mostly constant variance.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26541" y="181328"/>
            <a:ext cx="2434919" cy="2428831"/>
          </a:xfrm>
          <a:custGeom>
            <a:avLst/>
            <a:gdLst/>
            <a:ahLst/>
            <a:cxnLst/>
            <a:rect r="r" b="b" t="t" l="l"/>
            <a:pathLst>
              <a:path h="2428831" w="2434919">
                <a:moveTo>
                  <a:pt x="0" y="0"/>
                </a:moveTo>
                <a:lnTo>
                  <a:pt x="2434918" y="0"/>
                </a:lnTo>
                <a:lnTo>
                  <a:pt x="2434918" y="2428831"/>
                </a:lnTo>
                <a:lnTo>
                  <a:pt x="0" y="2428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134475" y="2541302"/>
            <a:ext cx="0" cy="774438"/>
          </a:xfrm>
          <a:prstGeom prst="line">
            <a:avLst/>
          </a:prstGeom>
          <a:ln cap="flat" w="66675">
            <a:solidFill>
              <a:srgbClr val="000000"/>
            </a:solidFill>
            <a:prstDash val="solid"/>
            <a:headEnd type="none" len="sm" w="sm"/>
            <a:tailEnd type="none" len="sm" w="sm"/>
          </a:ln>
        </p:spPr>
      </p:sp>
      <p:sp>
        <p:nvSpPr>
          <p:cNvPr name="AutoShape 4" id="4"/>
          <p:cNvSpPr/>
          <p:nvPr/>
        </p:nvSpPr>
        <p:spPr>
          <a:xfrm>
            <a:off x="3815862" y="3349078"/>
            <a:ext cx="10454371" cy="0"/>
          </a:xfrm>
          <a:prstGeom prst="line">
            <a:avLst/>
          </a:prstGeom>
          <a:ln cap="flat" w="66675">
            <a:solidFill>
              <a:srgbClr val="000000"/>
            </a:solidFill>
            <a:prstDash val="solid"/>
            <a:headEnd type="none" len="sm" w="sm"/>
            <a:tailEnd type="none" len="sm" w="sm"/>
          </a:ln>
        </p:spPr>
      </p:sp>
      <p:sp>
        <p:nvSpPr>
          <p:cNvPr name="AutoShape 5" id="5"/>
          <p:cNvSpPr/>
          <p:nvPr/>
        </p:nvSpPr>
        <p:spPr>
          <a:xfrm>
            <a:off x="3858724" y="3315741"/>
            <a:ext cx="0" cy="892477"/>
          </a:xfrm>
          <a:prstGeom prst="line">
            <a:avLst/>
          </a:prstGeom>
          <a:ln cap="flat" w="66675">
            <a:solidFill>
              <a:srgbClr val="000000"/>
            </a:solidFill>
            <a:prstDash val="solid"/>
            <a:headEnd type="none" len="sm" w="sm"/>
            <a:tailEnd type="arrow" len="sm" w="med"/>
          </a:ln>
        </p:spPr>
      </p:sp>
      <p:sp>
        <p:nvSpPr>
          <p:cNvPr name="AutoShape 6" id="6"/>
          <p:cNvSpPr/>
          <p:nvPr/>
        </p:nvSpPr>
        <p:spPr>
          <a:xfrm>
            <a:off x="14260708" y="3315741"/>
            <a:ext cx="0" cy="892477"/>
          </a:xfrm>
          <a:prstGeom prst="line">
            <a:avLst/>
          </a:prstGeom>
          <a:ln cap="flat" w="66675">
            <a:solidFill>
              <a:srgbClr val="000000"/>
            </a:solidFill>
            <a:prstDash val="solid"/>
            <a:headEnd type="none" len="sm" w="sm"/>
            <a:tailEnd type="arrow" len="sm" w="med"/>
          </a:ln>
        </p:spPr>
      </p:sp>
      <p:sp>
        <p:nvSpPr>
          <p:cNvPr name="AutoShape 7" id="7"/>
          <p:cNvSpPr/>
          <p:nvPr/>
        </p:nvSpPr>
        <p:spPr>
          <a:xfrm>
            <a:off x="9134475" y="3353841"/>
            <a:ext cx="0" cy="892477"/>
          </a:xfrm>
          <a:prstGeom prst="line">
            <a:avLst/>
          </a:prstGeom>
          <a:ln cap="flat" w="66675">
            <a:solidFill>
              <a:srgbClr val="000000"/>
            </a:solidFill>
            <a:prstDash val="solid"/>
            <a:headEnd type="none" len="sm" w="sm"/>
            <a:tailEnd type="arrow" len="sm" w="med"/>
          </a:ln>
        </p:spPr>
      </p:sp>
      <p:sp>
        <p:nvSpPr>
          <p:cNvPr name="Freeform 8" id="8"/>
          <p:cNvSpPr/>
          <p:nvPr/>
        </p:nvSpPr>
        <p:spPr>
          <a:xfrm flipH="false" flipV="false" rot="0">
            <a:off x="6243116" y="5076825"/>
            <a:ext cx="5785220" cy="3948370"/>
          </a:xfrm>
          <a:custGeom>
            <a:avLst/>
            <a:gdLst/>
            <a:ahLst/>
            <a:cxnLst/>
            <a:rect r="r" b="b" t="t" l="l"/>
            <a:pathLst>
              <a:path h="3948370" w="5785220">
                <a:moveTo>
                  <a:pt x="0" y="0"/>
                </a:moveTo>
                <a:lnTo>
                  <a:pt x="5785220" y="0"/>
                </a:lnTo>
                <a:lnTo>
                  <a:pt x="5785220" y="3948370"/>
                </a:lnTo>
                <a:lnTo>
                  <a:pt x="0" y="3948370"/>
                </a:lnTo>
                <a:lnTo>
                  <a:pt x="0" y="0"/>
                </a:lnTo>
                <a:close/>
              </a:path>
            </a:pathLst>
          </a:custGeom>
          <a:blipFill>
            <a:blip r:embed="rId4"/>
            <a:stretch>
              <a:fillRect l="0" t="0" r="0" b="0"/>
            </a:stretch>
          </a:blipFill>
          <a:ln w="19050" cap="sq">
            <a:solidFill>
              <a:srgbClr val="000000"/>
            </a:solidFill>
            <a:prstDash val="solid"/>
            <a:miter/>
          </a:ln>
        </p:spPr>
      </p:sp>
      <p:sp>
        <p:nvSpPr>
          <p:cNvPr name="Freeform 9" id="9"/>
          <p:cNvSpPr/>
          <p:nvPr/>
        </p:nvSpPr>
        <p:spPr>
          <a:xfrm flipH="false" flipV="false" rot="0">
            <a:off x="12179578" y="5076825"/>
            <a:ext cx="5719373" cy="3903430"/>
          </a:xfrm>
          <a:custGeom>
            <a:avLst/>
            <a:gdLst/>
            <a:ahLst/>
            <a:cxnLst/>
            <a:rect r="r" b="b" t="t" l="l"/>
            <a:pathLst>
              <a:path h="3903430" w="5719373">
                <a:moveTo>
                  <a:pt x="0" y="0"/>
                </a:moveTo>
                <a:lnTo>
                  <a:pt x="5719374" y="0"/>
                </a:lnTo>
                <a:lnTo>
                  <a:pt x="5719374" y="3903430"/>
                </a:lnTo>
                <a:lnTo>
                  <a:pt x="0" y="3903430"/>
                </a:lnTo>
                <a:lnTo>
                  <a:pt x="0" y="0"/>
                </a:lnTo>
                <a:close/>
              </a:path>
            </a:pathLst>
          </a:custGeom>
          <a:blipFill>
            <a:blip r:embed="rId5"/>
            <a:stretch>
              <a:fillRect l="0" t="0" r="0" b="0"/>
            </a:stretch>
          </a:blipFill>
          <a:ln w="19050" cap="sq">
            <a:solidFill>
              <a:srgbClr val="000000"/>
            </a:solidFill>
            <a:prstDash val="solid"/>
            <a:miter/>
          </a:ln>
        </p:spPr>
      </p:sp>
      <p:sp>
        <p:nvSpPr>
          <p:cNvPr name="Freeform 10" id="10"/>
          <p:cNvSpPr/>
          <p:nvPr/>
        </p:nvSpPr>
        <p:spPr>
          <a:xfrm flipH="false" flipV="false" rot="0">
            <a:off x="286289" y="5088858"/>
            <a:ext cx="5805585" cy="3944711"/>
          </a:xfrm>
          <a:custGeom>
            <a:avLst/>
            <a:gdLst/>
            <a:ahLst/>
            <a:cxnLst/>
            <a:rect r="r" b="b" t="t" l="l"/>
            <a:pathLst>
              <a:path h="3944711" w="5805585">
                <a:moveTo>
                  <a:pt x="0" y="0"/>
                </a:moveTo>
                <a:lnTo>
                  <a:pt x="5805585" y="0"/>
                </a:lnTo>
                <a:lnTo>
                  <a:pt x="5805585" y="3944711"/>
                </a:lnTo>
                <a:lnTo>
                  <a:pt x="0" y="3944711"/>
                </a:lnTo>
                <a:lnTo>
                  <a:pt x="0" y="0"/>
                </a:lnTo>
                <a:close/>
              </a:path>
            </a:pathLst>
          </a:custGeom>
          <a:blipFill>
            <a:blip r:embed="rId6"/>
            <a:stretch>
              <a:fillRect l="0" t="0" r="0" b="0"/>
            </a:stretch>
          </a:blipFill>
          <a:ln w="19050" cap="sq">
            <a:solidFill>
              <a:srgbClr val="000000"/>
            </a:solidFill>
            <a:prstDash val="solid"/>
            <a:miter/>
          </a:ln>
        </p:spPr>
      </p:sp>
      <p:sp>
        <p:nvSpPr>
          <p:cNvPr name="TextBox 11" id="11"/>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Processing</a:t>
            </a:r>
            <a:r>
              <a:rPr lang="en-US" sz="5498">
                <a:solidFill>
                  <a:srgbClr val="000000"/>
                </a:solidFill>
                <a:latin typeface="Agrandir"/>
                <a:ea typeface="Agrandir"/>
                <a:cs typeface="Agrandir"/>
                <a:sym typeface="Agrandir"/>
              </a:rPr>
              <a:t>:</a:t>
            </a:r>
          </a:p>
        </p:txBody>
      </p:sp>
      <p:sp>
        <p:nvSpPr>
          <p:cNvPr name="TextBox 12" id="12"/>
          <p:cNvSpPr txBox="true"/>
          <p:nvPr/>
        </p:nvSpPr>
        <p:spPr>
          <a:xfrm rot="0">
            <a:off x="1355025" y="4204603"/>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regression</a:t>
            </a:r>
          </a:p>
        </p:txBody>
      </p:sp>
      <p:sp>
        <p:nvSpPr>
          <p:cNvPr name="TextBox 13" id="13"/>
          <p:cNvSpPr txBox="true"/>
          <p:nvPr/>
        </p:nvSpPr>
        <p:spPr>
          <a:xfrm rot="0">
            <a:off x="6630776" y="4189167"/>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Lasso regression</a:t>
            </a:r>
          </a:p>
        </p:txBody>
      </p:sp>
      <p:sp>
        <p:nvSpPr>
          <p:cNvPr name="TextBox 14" id="14"/>
          <p:cNvSpPr txBox="true"/>
          <p:nvPr/>
        </p:nvSpPr>
        <p:spPr>
          <a:xfrm rot="0">
            <a:off x="12093853" y="4204603"/>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Ridge regression</a:t>
            </a:r>
          </a:p>
        </p:txBody>
      </p:sp>
      <p:sp>
        <p:nvSpPr>
          <p:cNvPr name="TextBox 15" id="15"/>
          <p:cNvSpPr txBox="true"/>
          <p:nvPr/>
        </p:nvSpPr>
        <p:spPr>
          <a:xfrm rot="0">
            <a:off x="2296024" y="9191625"/>
            <a:ext cx="14078623" cy="891667"/>
          </a:xfrm>
          <a:prstGeom prst="rect">
            <a:avLst/>
          </a:prstGeom>
        </p:spPr>
        <p:txBody>
          <a:bodyPr anchor="t" rtlCol="false" tIns="0" lIns="0" bIns="0" rIns="0">
            <a:spAutoFit/>
          </a:bodyPr>
          <a:lstStyle/>
          <a:p>
            <a:pPr algn="ctr">
              <a:lnSpc>
                <a:spcPts val="3163"/>
              </a:lnSpc>
              <a:spcBef>
                <a:spcPct val="0"/>
              </a:spcBef>
            </a:pPr>
            <a:r>
              <a:rPr lang="en-US" sz="2799">
                <a:solidFill>
                  <a:srgbClr val="000000"/>
                </a:solidFill>
                <a:latin typeface="Agrandir"/>
                <a:ea typeface="Agrandir"/>
                <a:cs typeface="Agrandir"/>
                <a:sym typeface="Agrandir"/>
              </a:rPr>
              <a:t>These plots of all regression models show some positive correlation; however, there are also noticeable errors in the predictions.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5289" y="1247321"/>
            <a:ext cx="10327206" cy="9010527"/>
          </a:xfrm>
          <a:custGeom>
            <a:avLst/>
            <a:gdLst/>
            <a:ahLst/>
            <a:cxnLst/>
            <a:rect r="r" b="b" t="t" l="l"/>
            <a:pathLst>
              <a:path h="9010527" w="10327206">
                <a:moveTo>
                  <a:pt x="0" y="0"/>
                </a:moveTo>
                <a:lnTo>
                  <a:pt x="10327206" y="0"/>
                </a:lnTo>
                <a:lnTo>
                  <a:pt x="10327206" y="9010527"/>
                </a:lnTo>
                <a:lnTo>
                  <a:pt x="0" y="9010527"/>
                </a:lnTo>
                <a:lnTo>
                  <a:pt x="0" y="0"/>
                </a:lnTo>
                <a:close/>
              </a:path>
            </a:pathLst>
          </a:custGeom>
          <a:blipFill>
            <a:blip r:embed="rId2"/>
            <a:stretch>
              <a:fillRect l="0" t="0" r="0" b="0"/>
            </a:stretch>
          </a:blipFill>
        </p:spPr>
      </p:sp>
      <p:sp>
        <p:nvSpPr>
          <p:cNvPr name="TextBox 3" id="3"/>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Visualization</a:t>
            </a:r>
            <a:r>
              <a:rPr lang="en-US" sz="5498">
                <a:solidFill>
                  <a:srgbClr val="000000"/>
                </a:solidFill>
                <a:latin typeface="Agrandir"/>
                <a:ea typeface="Agrandir"/>
                <a:cs typeface="Agrandir"/>
                <a:sym typeface="Agrandir"/>
              </a:rPr>
              <a:t>:</a:t>
            </a:r>
          </a:p>
        </p:txBody>
      </p:sp>
      <p:sp>
        <p:nvSpPr>
          <p:cNvPr name="TextBox 4" id="4"/>
          <p:cNvSpPr txBox="true"/>
          <p:nvPr/>
        </p:nvSpPr>
        <p:spPr>
          <a:xfrm rot="0">
            <a:off x="10978999" y="1851533"/>
            <a:ext cx="6992521" cy="3291967"/>
          </a:xfrm>
          <a:prstGeom prst="rect">
            <a:avLst/>
          </a:prstGeom>
        </p:spPr>
        <p:txBody>
          <a:bodyPr anchor="t" rtlCol="false" tIns="0" lIns="0" bIns="0" rIns="0">
            <a:spAutoFit/>
          </a:bodyPr>
          <a:lstStyle/>
          <a:p>
            <a:pPr algn="l" marL="604518" indent="-302259" lvl="1">
              <a:lnSpc>
                <a:spcPts val="3163"/>
              </a:lnSpc>
              <a:buFont typeface="Arial"/>
              <a:buChar char="•"/>
            </a:pPr>
            <a:r>
              <a:rPr lang="en-US" sz="2799" spc="148">
                <a:solidFill>
                  <a:srgbClr val="000000"/>
                </a:solidFill>
                <a:latin typeface="Agrandir"/>
                <a:ea typeface="Agrandir"/>
                <a:cs typeface="Agrandir"/>
                <a:sym typeface="Agrandir"/>
              </a:rPr>
              <a:t>"Gr Liv Area" is the most important predictor.</a:t>
            </a:r>
          </a:p>
          <a:p>
            <a:pPr algn="l">
              <a:lnSpc>
                <a:spcPts val="3163"/>
              </a:lnSpc>
            </a:pPr>
          </a:p>
          <a:p>
            <a:pPr algn="l" marL="604518" indent="-302259" lvl="1">
              <a:lnSpc>
                <a:spcPts val="3163"/>
              </a:lnSpc>
              <a:buFont typeface="Arial"/>
              <a:buChar char="•"/>
            </a:pPr>
            <a:r>
              <a:rPr lang="en-US" sz="2799" spc="148">
                <a:solidFill>
                  <a:srgbClr val="000000"/>
                </a:solidFill>
                <a:latin typeface="Agrandir"/>
                <a:ea typeface="Agrandir"/>
                <a:cs typeface="Agrandir"/>
                <a:sym typeface="Agrandir"/>
              </a:rPr>
              <a:t>"Kitchen Qual_Ex" is also a very important positive predictor.</a:t>
            </a:r>
          </a:p>
          <a:p>
            <a:pPr algn="l">
              <a:lnSpc>
                <a:spcPts val="3163"/>
              </a:lnSpc>
            </a:pPr>
          </a:p>
          <a:p>
            <a:pPr algn="l" marL="604518" indent="-302259" lvl="1">
              <a:lnSpc>
                <a:spcPts val="3163"/>
              </a:lnSpc>
              <a:buFont typeface="Arial"/>
              <a:buChar char="•"/>
            </a:pPr>
            <a:r>
              <a:rPr lang="en-US" sz="2799" spc="148">
                <a:solidFill>
                  <a:srgbClr val="000000"/>
                </a:solidFill>
                <a:latin typeface="Agrandir"/>
                <a:ea typeface="Agrandir"/>
                <a:cs typeface="Agrandir"/>
                <a:sym typeface="Agrandir"/>
              </a:rPr>
              <a:t>"Full Bath" is a moderately important positive predictor.</a:t>
            </a:r>
          </a:p>
        </p:txBody>
      </p:sp>
      <p:grpSp>
        <p:nvGrpSpPr>
          <p:cNvPr name="Group 5" id="5"/>
          <p:cNvGrpSpPr/>
          <p:nvPr/>
        </p:nvGrpSpPr>
        <p:grpSpPr>
          <a:xfrm rot="0">
            <a:off x="10839568" y="356108"/>
            <a:ext cx="6412870" cy="1028700"/>
            <a:chOff x="0" y="0"/>
            <a:chExt cx="8550493" cy="1371600"/>
          </a:xfrm>
        </p:grpSpPr>
        <p:grpSp>
          <p:nvGrpSpPr>
            <p:cNvPr name="Group 6" id="6"/>
            <p:cNvGrpSpPr/>
            <p:nvPr/>
          </p:nvGrpSpPr>
          <p:grpSpPr>
            <a:xfrm rot="0">
              <a:off x="0" y="0"/>
              <a:ext cx="8550493" cy="1371600"/>
              <a:chOff x="0" y="0"/>
              <a:chExt cx="1688986" cy="270933"/>
            </a:xfrm>
          </p:grpSpPr>
          <p:sp>
            <p:nvSpPr>
              <p:cNvPr name="Freeform 7" id="7"/>
              <p:cNvSpPr/>
              <p:nvPr/>
            </p:nvSpPr>
            <p:spPr>
              <a:xfrm flipH="false" flipV="false" rot="0">
                <a:off x="0" y="0"/>
                <a:ext cx="1688986" cy="270933"/>
              </a:xfrm>
              <a:custGeom>
                <a:avLst/>
                <a:gdLst/>
                <a:ahLst/>
                <a:cxnLst/>
                <a:rect r="r" b="b" t="t" l="l"/>
                <a:pathLst>
                  <a:path h="270933" w="1688986">
                    <a:moveTo>
                      <a:pt x="61570" y="0"/>
                    </a:moveTo>
                    <a:lnTo>
                      <a:pt x="1627417" y="0"/>
                    </a:lnTo>
                    <a:cubicBezTo>
                      <a:pt x="1643746" y="0"/>
                      <a:pt x="1659406" y="6487"/>
                      <a:pt x="1670953" y="18033"/>
                    </a:cubicBezTo>
                    <a:cubicBezTo>
                      <a:pt x="1682499" y="29580"/>
                      <a:pt x="1688986" y="45240"/>
                      <a:pt x="1688986" y="61570"/>
                    </a:cubicBezTo>
                    <a:lnTo>
                      <a:pt x="1688986" y="209364"/>
                    </a:lnTo>
                    <a:cubicBezTo>
                      <a:pt x="1688986" y="225693"/>
                      <a:pt x="1682499" y="241353"/>
                      <a:pt x="1670953" y="252900"/>
                    </a:cubicBezTo>
                    <a:cubicBezTo>
                      <a:pt x="1659406" y="264447"/>
                      <a:pt x="1643746" y="270933"/>
                      <a:pt x="1627417" y="270933"/>
                    </a:cubicBezTo>
                    <a:lnTo>
                      <a:pt x="61570" y="270933"/>
                    </a:lnTo>
                    <a:cubicBezTo>
                      <a:pt x="45240" y="270933"/>
                      <a:pt x="29580" y="264447"/>
                      <a:pt x="18033" y="252900"/>
                    </a:cubicBezTo>
                    <a:cubicBezTo>
                      <a:pt x="6487" y="241353"/>
                      <a:pt x="0" y="225693"/>
                      <a:pt x="0" y="209364"/>
                    </a:cubicBezTo>
                    <a:lnTo>
                      <a:pt x="0" y="61570"/>
                    </a:lnTo>
                    <a:cubicBezTo>
                      <a:pt x="0" y="45240"/>
                      <a:pt x="6487" y="29580"/>
                      <a:pt x="18033" y="18033"/>
                    </a:cubicBezTo>
                    <a:cubicBezTo>
                      <a:pt x="29580" y="6487"/>
                      <a:pt x="45240" y="0"/>
                      <a:pt x="61570" y="0"/>
                    </a:cubicBezTo>
                    <a:close/>
                  </a:path>
                </a:pathLst>
              </a:custGeom>
              <a:solidFill>
                <a:srgbClr val="000000">
                  <a:alpha val="0"/>
                </a:srgbClr>
              </a:solidFill>
              <a:ln w="38100" cap="rnd">
                <a:solidFill>
                  <a:srgbClr val="2145B2"/>
                </a:solidFill>
                <a:prstDash val="solid"/>
                <a:round/>
              </a:ln>
            </p:spPr>
          </p:sp>
          <p:sp>
            <p:nvSpPr>
              <p:cNvPr name="TextBox 8" id="8"/>
              <p:cNvSpPr txBox="true"/>
              <p:nvPr/>
            </p:nvSpPr>
            <p:spPr>
              <a:xfrm>
                <a:off x="0" y="-85725"/>
                <a:ext cx="1688986" cy="356658"/>
              </a:xfrm>
              <a:prstGeom prst="rect">
                <a:avLst/>
              </a:prstGeom>
            </p:spPr>
            <p:txBody>
              <a:bodyPr anchor="ctr" rtlCol="false" tIns="50800" lIns="50800" bIns="50800" rIns="50800"/>
              <a:lstStyle/>
              <a:p>
                <a:pPr algn="r">
                  <a:lnSpc>
                    <a:spcPts val="2659"/>
                  </a:lnSpc>
                </a:pPr>
              </a:p>
            </p:txBody>
          </p:sp>
        </p:grpSp>
        <p:sp>
          <p:nvSpPr>
            <p:cNvPr name="TextBox 9" id="9"/>
            <p:cNvSpPr txBox="true"/>
            <p:nvPr/>
          </p:nvSpPr>
          <p:spPr>
            <a:xfrm rot="0">
              <a:off x="229817" y="185843"/>
              <a:ext cx="8090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Regression Models</a:t>
              </a:r>
            </a:p>
          </p:txBody>
        </p:sp>
      </p:grpSp>
      <p:graphicFrame>
        <p:nvGraphicFramePr>
          <p:cNvPr name="Table 10" id="10"/>
          <p:cNvGraphicFramePr>
            <a:graphicFrameLocks noGrp="true"/>
          </p:cNvGraphicFramePr>
          <p:nvPr/>
        </p:nvGraphicFramePr>
        <p:xfrm>
          <a:off x="11309111" y="5676900"/>
          <a:ext cx="5626947" cy="3657600"/>
        </p:xfrm>
        <a:graphic>
          <a:graphicData uri="http://schemas.openxmlformats.org/drawingml/2006/table">
            <a:tbl>
              <a:tblPr/>
              <a:tblGrid>
                <a:gridCol w="3006113"/>
                <a:gridCol w="2620834"/>
              </a:tblGrid>
              <a:tr h="914400">
                <a:tc>
                  <a:txBody>
                    <a:bodyPr anchor="t" rtlCol="false"/>
                    <a:lstStyle/>
                    <a:p>
                      <a:pPr algn="ctr">
                        <a:lnSpc>
                          <a:spcPts val="3499"/>
                        </a:lnSpc>
                        <a:defRPr/>
                      </a:pPr>
                      <a:r>
                        <a:rPr lang="en-US" sz="2499" b="true">
                          <a:solidFill>
                            <a:srgbClr val="000000"/>
                          </a:solidFill>
                          <a:latin typeface="Agrandir Bold"/>
                          <a:ea typeface="Agrandir Bold"/>
                          <a:cs typeface="Agrandir Bold"/>
                          <a:sym typeface="Agrandir Bold"/>
                        </a:rPr>
                        <a:t>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Agrandir Bold"/>
                          <a:ea typeface="Agrandir Bold"/>
                          <a:cs typeface="Agrandir Bold"/>
                          <a:sym typeface="Agrandir Bold"/>
                        </a:rPr>
                        <a:t>% RMSPE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4400">
                <a:tc>
                  <a:txBody>
                    <a:bodyPr anchor="t" rtlCol="false"/>
                    <a:lstStyle/>
                    <a:p>
                      <a:pPr algn="ctr">
                        <a:lnSpc>
                          <a:spcPts val="3499"/>
                        </a:lnSpc>
                        <a:defRPr/>
                      </a:pPr>
                      <a:r>
                        <a:rPr lang="en-US" sz="2499">
                          <a:solidFill>
                            <a:srgbClr val="000000"/>
                          </a:solidFill>
                          <a:latin typeface="Agrandir"/>
                          <a:ea typeface="Agrandir"/>
                          <a:cs typeface="Agrandir"/>
                          <a:sym typeface="Agrandir"/>
                        </a:rPr>
                        <a:t>Linear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grandir"/>
                          <a:ea typeface="Agrandir"/>
                          <a:cs typeface="Agrandir"/>
                          <a:sym typeface="Agrandir"/>
                        </a:rPr>
                        <a:t>20.87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4400">
                <a:tc>
                  <a:txBody>
                    <a:bodyPr anchor="t" rtlCol="false"/>
                    <a:lstStyle/>
                    <a:p>
                      <a:pPr algn="ctr">
                        <a:lnSpc>
                          <a:spcPts val="3499"/>
                        </a:lnSpc>
                        <a:defRPr/>
                      </a:pPr>
                      <a:r>
                        <a:rPr lang="en-US" sz="2499">
                          <a:solidFill>
                            <a:srgbClr val="000000"/>
                          </a:solidFill>
                          <a:latin typeface="Agrandir"/>
                          <a:ea typeface="Agrandir"/>
                          <a:cs typeface="Agrandir"/>
                          <a:sym typeface="Agrandir"/>
                        </a:rPr>
                        <a:t>Lasso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grandir"/>
                          <a:ea typeface="Agrandir"/>
                          <a:cs typeface="Agrandir"/>
                          <a:sym typeface="Agrandir"/>
                        </a:rPr>
                        <a:t>20.77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4400">
                <a:tc>
                  <a:txBody>
                    <a:bodyPr anchor="t" rtlCol="false"/>
                    <a:lstStyle/>
                    <a:p>
                      <a:pPr algn="ctr">
                        <a:lnSpc>
                          <a:spcPts val="3499"/>
                        </a:lnSpc>
                        <a:defRPr/>
                      </a:pPr>
                      <a:r>
                        <a:rPr lang="en-US" sz="2499">
                          <a:solidFill>
                            <a:srgbClr val="000000"/>
                          </a:solidFill>
                          <a:latin typeface="Agrandir"/>
                          <a:ea typeface="Agrandir"/>
                          <a:cs typeface="Agrandir"/>
                          <a:sym typeface="Agrandir"/>
                        </a:rPr>
                        <a:t>Ridge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grandir"/>
                          <a:ea typeface="Agrandir"/>
                          <a:cs typeface="Agrandir"/>
                          <a:sym typeface="Agrandir"/>
                        </a:rPr>
                        <a:t>20.87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2362" y="1710856"/>
            <a:ext cx="17469268" cy="4892167"/>
          </a:xfrm>
          <a:prstGeom prst="rect">
            <a:avLst/>
          </a:prstGeom>
        </p:spPr>
        <p:txBody>
          <a:bodyPr anchor="t" rtlCol="false" tIns="0" lIns="0" bIns="0" rIns="0">
            <a:spAutoFit/>
          </a:bodyPr>
          <a:lstStyle/>
          <a:p>
            <a:pPr algn="just" marL="604519" indent="-302260" lvl="1">
              <a:lnSpc>
                <a:spcPts val="3163"/>
              </a:lnSpc>
              <a:buFont typeface="Arial"/>
              <a:buChar char="•"/>
            </a:pPr>
            <a:r>
              <a:rPr lang="en-US" sz="2799">
                <a:solidFill>
                  <a:srgbClr val="000000"/>
                </a:solidFill>
                <a:latin typeface="Agrandir"/>
                <a:ea typeface="Agrandir"/>
                <a:cs typeface="Agrandir"/>
                <a:sym typeface="Agrandir"/>
              </a:rPr>
              <a:t>RMSPE provides the average percentage by which regression model's predictions deviate from the actual values. Comparing the RMSPE across Linear, Lasso, and Ridge models helps to understand which regularization technique (or none at all) provides the best relative predictive accuracy for this specific problem, taking into account the scale of the target variable.</a:t>
            </a:r>
          </a:p>
          <a:p>
            <a:pPr algn="just">
              <a:lnSpc>
                <a:spcPts val="3163"/>
              </a:lnSpc>
            </a:pPr>
          </a:p>
          <a:p>
            <a:pPr algn="just" marL="604519" indent="-302260" lvl="1">
              <a:lnSpc>
                <a:spcPts val="3163"/>
              </a:lnSpc>
              <a:buFont typeface="Arial"/>
              <a:buChar char="•"/>
            </a:pPr>
            <a:r>
              <a:rPr lang="en-US" sz="2799">
                <a:solidFill>
                  <a:srgbClr val="000000"/>
                </a:solidFill>
                <a:latin typeface="Agrandir"/>
                <a:ea typeface="Agrandir"/>
                <a:cs typeface="Agrandir"/>
                <a:sym typeface="Agrandir"/>
              </a:rPr>
              <a:t>On average, the predictions using these three models are off by about 21% of the actual house sale price in the data set of the selected 10 features.</a:t>
            </a:r>
          </a:p>
          <a:p>
            <a:pPr algn="just">
              <a:lnSpc>
                <a:spcPts val="3163"/>
              </a:lnSpc>
            </a:pPr>
          </a:p>
          <a:p>
            <a:pPr algn="just" marL="604519" indent="-302260" lvl="1">
              <a:lnSpc>
                <a:spcPts val="3163"/>
              </a:lnSpc>
              <a:buFont typeface="Arial"/>
              <a:buChar char="•"/>
            </a:pPr>
            <a:r>
              <a:rPr lang="en-US" sz="2799">
                <a:solidFill>
                  <a:srgbClr val="000000"/>
                </a:solidFill>
                <a:latin typeface="Agrandir"/>
                <a:ea typeface="Agrandir"/>
                <a:cs typeface="Agrandir"/>
                <a:sym typeface="Agrandir"/>
              </a:rPr>
              <a:t>Lasso regression performed automatic feature selection by setting the coefficients of less important variables to exactly zero. This helps to create a sparser and potentially more interpretable model by identifying and discarding irrelevant features.</a:t>
            </a:r>
          </a:p>
          <a:p>
            <a:pPr algn="just">
              <a:lnSpc>
                <a:spcPts val="3163"/>
              </a:lnSpc>
            </a:pPr>
          </a:p>
        </p:txBody>
      </p:sp>
      <p:sp>
        <p:nvSpPr>
          <p:cNvPr name="Freeform 3" id="3"/>
          <p:cNvSpPr/>
          <p:nvPr/>
        </p:nvSpPr>
        <p:spPr>
          <a:xfrm flipH="false" flipV="false" rot="0">
            <a:off x="10740951" y="6122653"/>
            <a:ext cx="4716920" cy="3832498"/>
          </a:xfrm>
          <a:custGeom>
            <a:avLst/>
            <a:gdLst/>
            <a:ahLst/>
            <a:cxnLst/>
            <a:rect r="r" b="b" t="t" l="l"/>
            <a:pathLst>
              <a:path h="3832498" w="4716920">
                <a:moveTo>
                  <a:pt x="0" y="0"/>
                </a:moveTo>
                <a:lnTo>
                  <a:pt x="4716920" y="0"/>
                </a:lnTo>
                <a:lnTo>
                  <a:pt x="4716920" y="3832498"/>
                </a:lnTo>
                <a:lnTo>
                  <a:pt x="0" y="3832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2362" y="722174"/>
            <a:ext cx="16546356" cy="1055357"/>
          </a:xfrm>
          <a:prstGeom prst="rect">
            <a:avLst/>
          </a:prstGeom>
        </p:spPr>
        <p:txBody>
          <a:bodyPr anchor="t" rtlCol="false" tIns="0" lIns="0" bIns="0" rIns="0">
            <a:spAutoFit/>
          </a:bodyPr>
          <a:lstStyle/>
          <a:p>
            <a:pPr algn="l">
              <a:lnSpc>
                <a:spcPts val="6838"/>
              </a:lnSpc>
            </a:pPr>
            <a:r>
              <a:rPr lang="en-US" sz="5998" b="true">
                <a:solidFill>
                  <a:srgbClr val="000000"/>
                </a:solidFill>
                <a:latin typeface="Agrandir Bold"/>
                <a:ea typeface="Agrandir Bold"/>
                <a:cs typeface="Agrandir Bold"/>
                <a:sym typeface="Agrandir Bold"/>
              </a:rPr>
              <a:t>Conclusion</a:t>
            </a:r>
          </a:p>
        </p:txBody>
      </p:sp>
      <p:sp>
        <p:nvSpPr>
          <p:cNvPr name="TextBox 5" id="5"/>
          <p:cNvSpPr txBox="true"/>
          <p:nvPr/>
        </p:nvSpPr>
        <p:spPr>
          <a:xfrm rot="0">
            <a:off x="512362" y="6347135"/>
            <a:ext cx="9559474" cy="1691767"/>
          </a:xfrm>
          <a:prstGeom prst="rect">
            <a:avLst/>
          </a:prstGeom>
        </p:spPr>
        <p:txBody>
          <a:bodyPr anchor="t" rtlCol="false" tIns="0" lIns="0" bIns="0" rIns="0">
            <a:spAutoFit/>
          </a:bodyPr>
          <a:lstStyle/>
          <a:p>
            <a:pPr algn="l">
              <a:lnSpc>
                <a:spcPts val="3163"/>
              </a:lnSpc>
            </a:pPr>
          </a:p>
          <a:p>
            <a:pPr algn="l" marL="604519" indent="-302260" lvl="1">
              <a:lnSpc>
                <a:spcPts val="3163"/>
              </a:lnSpc>
              <a:buFont typeface="Arial"/>
              <a:buChar char="•"/>
            </a:pPr>
            <a:r>
              <a:rPr lang="en-US" sz="2799">
                <a:solidFill>
                  <a:srgbClr val="000000"/>
                </a:solidFill>
                <a:latin typeface="Agrandir"/>
                <a:ea typeface="Agrandir"/>
                <a:cs typeface="Agrandir"/>
                <a:sym typeface="Agrandir"/>
              </a:rPr>
              <a:t>For all models, "Kitchen Qual_EX" and "Gr Liv Area" features are likely the most important predictors of house sale price of this dataset.</a:t>
            </a:r>
          </a:p>
        </p:txBody>
      </p:sp>
      <p:sp>
        <p:nvSpPr>
          <p:cNvPr name="TextBox 6" id="6"/>
          <p:cNvSpPr txBox="true"/>
          <p:nvPr/>
        </p:nvSpPr>
        <p:spPr>
          <a:xfrm rot="0">
            <a:off x="12604475" y="9191625"/>
            <a:ext cx="2633305" cy="430911"/>
          </a:xfrm>
          <a:prstGeom prst="rect">
            <a:avLst/>
          </a:prstGeom>
        </p:spPr>
        <p:txBody>
          <a:bodyPr anchor="t" rtlCol="false" tIns="0" lIns="0" bIns="0" rIns="0">
            <a:spAutoFit/>
          </a:bodyPr>
          <a:lstStyle/>
          <a:p>
            <a:pPr algn="ctr">
              <a:lnSpc>
                <a:spcPts val="2711"/>
              </a:lnSpc>
              <a:spcBef>
                <a:spcPct val="0"/>
              </a:spcBef>
            </a:pPr>
            <a:r>
              <a:rPr lang="en-US" sz="2400">
                <a:solidFill>
                  <a:srgbClr val="000000"/>
                </a:solidFill>
                <a:latin typeface="Agrandir"/>
                <a:ea typeface="Agrandir"/>
                <a:cs typeface="Agrandir"/>
                <a:sym typeface="Agrandir"/>
              </a:rPr>
              <a:t>"Kitchen Qual_EX"  </a:t>
            </a:r>
          </a:p>
        </p:txBody>
      </p:sp>
      <p:sp>
        <p:nvSpPr>
          <p:cNvPr name="TextBox 7" id="7"/>
          <p:cNvSpPr txBox="true"/>
          <p:nvPr/>
        </p:nvSpPr>
        <p:spPr>
          <a:xfrm rot="0">
            <a:off x="12459521" y="7618659"/>
            <a:ext cx="1906429" cy="773811"/>
          </a:xfrm>
          <a:prstGeom prst="rect">
            <a:avLst/>
          </a:prstGeom>
        </p:spPr>
        <p:txBody>
          <a:bodyPr anchor="t" rtlCol="false" tIns="0" lIns="0" bIns="0" rIns="0">
            <a:spAutoFit/>
          </a:bodyPr>
          <a:lstStyle/>
          <a:p>
            <a:pPr algn="ctr">
              <a:lnSpc>
                <a:spcPts val="2711"/>
              </a:lnSpc>
              <a:spcBef>
                <a:spcPct val="0"/>
              </a:spcBef>
            </a:pPr>
          </a:p>
          <a:p>
            <a:pPr algn="ctr">
              <a:lnSpc>
                <a:spcPts val="2711"/>
              </a:lnSpc>
              <a:spcBef>
                <a:spcPct val="0"/>
              </a:spcBef>
            </a:pPr>
            <a:r>
              <a:rPr lang="en-US" sz="2400">
                <a:solidFill>
                  <a:srgbClr val="000000"/>
                </a:solidFill>
                <a:latin typeface="Agrandir"/>
                <a:ea typeface="Agrandir"/>
                <a:cs typeface="Agrandir"/>
                <a:sym typeface="Agrandir"/>
              </a:rPr>
              <a:t> "Gr Liv Area"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23653" y="6508543"/>
            <a:ext cx="3660657" cy="3276288"/>
          </a:xfrm>
          <a:custGeom>
            <a:avLst/>
            <a:gdLst/>
            <a:ahLst/>
            <a:cxnLst/>
            <a:rect r="r" b="b" t="t" l="l"/>
            <a:pathLst>
              <a:path h="3276288" w="3660657">
                <a:moveTo>
                  <a:pt x="0" y="0"/>
                </a:moveTo>
                <a:lnTo>
                  <a:pt x="3660658" y="0"/>
                </a:lnTo>
                <a:lnTo>
                  <a:pt x="3660658" y="3276288"/>
                </a:lnTo>
                <a:lnTo>
                  <a:pt x="0" y="3276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74932" y="5926071"/>
            <a:ext cx="2436377" cy="1590290"/>
          </a:xfrm>
          <a:custGeom>
            <a:avLst/>
            <a:gdLst/>
            <a:ahLst/>
            <a:cxnLst/>
            <a:rect r="r" b="b" t="t" l="l"/>
            <a:pathLst>
              <a:path h="1590290" w="2436377">
                <a:moveTo>
                  <a:pt x="0" y="0"/>
                </a:moveTo>
                <a:lnTo>
                  <a:pt x="2436377" y="0"/>
                </a:lnTo>
                <a:lnTo>
                  <a:pt x="2436377" y="1590289"/>
                </a:lnTo>
                <a:lnTo>
                  <a:pt x="0" y="1590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2362" y="904875"/>
            <a:ext cx="16546356" cy="956310"/>
          </a:xfrm>
          <a:prstGeom prst="rect">
            <a:avLst/>
          </a:prstGeom>
        </p:spPr>
        <p:txBody>
          <a:bodyPr anchor="t" rtlCol="false" tIns="0" lIns="0" bIns="0" rIns="0">
            <a:spAutoFit/>
          </a:bodyPr>
          <a:lstStyle/>
          <a:p>
            <a:pPr algn="l">
              <a:lnSpc>
                <a:spcPts val="6269"/>
              </a:lnSpc>
            </a:pPr>
            <a:r>
              <a:rPr lang="en-US" sz="5499" b="true">
                <a:solidFill>
                  <a:srgbClr val="000000"/>
                </a:solidFill>
                <a:latin typeface="Agrandir Bold"/>
                <a:ea typeface="Agrandir Bold"/>
                <a:cs typeface="Agrandir Bold"/>
                <a:sym typeface="Agrandir Bold"/>
              </a:rPr>
              <a:t>Future Exploration</a:t>
            </a:r>
          </a:p>
        </p:txBody>
      </p:sp>
      <p:sp>
        <p:nvSpPr>
          <p:cNvPr name="TextBox 5" id="5"/>
          <p:cNvSpPr txBox="true"/>
          <p:nvPr/>
        </p:nvSpPr>
        <p:spPr>
          <a:xfrm rot="0">
            <a:off x="1329793" y="2384639"/>
            <a:ext cx="15728925" cy="3400424"/>
          </a:xfrm>
          <a:prstGeom prst="rect">
            <a:avLst/>
          </a:prstGeom>
        </p:spPr>
        <p:txBody>
          <a:bodyPr anchor="t" rtlCol="false" tIns="0" lIns="0" bIns="0" rIns="0">
            <a:spAutoFit/>
          </a:bodyPr>
          <a:lstStyle/>
          <a:p>
            <a:pPr algn="just" marL="755655" indent="-377828" lvl="1">
              <a:lnSpc>
                <a:spcPts val="5250"/>
              </a:lnSpc>
              <a:buFont typeface="Arial"/>
              <a:buChar char="•"/>
            </a:pPr>
            <a:r>
              <a:rPr lang="en-US" sz="3500">
                <a:solidFill>
                  <a:srgbClr val="000000"/>
                </a:solidFill>
                <a:latin typeface="Agrandir"/>
                <a:ea typeface="Agrandir"/>
                <a:cs typeface="Agrandir"/>
                <a:sym typeface="Agrandir"/>
              </a:rPr>
              <a:t>To increase the accuracy of the model prediction, the addition of data operations ( such as transformation of the data types and data imputation) is needed to improve the list of predictors</a:t>
            </a:r>
          </a:p>
          <a:p>
            <a:pPr algn="just" marL="755655" indent="-377828" lvl="1">
              <a:lnSpc>
                <a:spcPts val="5250"/>
              </a:lnSpc>
              <a:buFont typeface="Arial"/>
              <a:buChar char="•"/>
            </a:pPr>
            <a:r>
              <a:rPr lang="en-US" sz="3500">
                <a:solidFill>
                  <a:srgbClr val="000000"/>
                </a:solidFill>
                <a:latin typeface="Agrandir"/>
                <a:ea typeface="Agrandir"/>
                <a:cs typeface="Agrandir"/>
                <a:sym typeface="Agrandir"/>
              </a:rPr>
              <a:t>Different types of regression models should be explored to create a better-fitting model with the data.</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29793" y="2267767"/>
            <a:ext cx="15728925" cy="7038975"/>
          </a:xfrm>
          <a:prstGeom prst="rect">
            <a:avLst/>
          </a:prstGeom>
        </p:spPr>
        <p:txBody>
          <a:bodyPr anchor="t" rtlCol="false" tIns="0" lIns="0" bIns="0" rIns="0">
            <a:spAutoFit/>
          </a:bodyPr>
          <a:lstStyle/>
          <a:p>
            <a:pPr algn="just" marL="755655" indent="-377828" lvl="1">
              <a:lnSpc>
                <a:spcPts val="4200"/>
              </a:lnSpc>
              <a:buFont typeface="Arial"/>
              <a:buChar char="•"/>
            </a:pPr>
            <a:r>
              <a:rPr lang="en-US" sz="3500">
                <a:solidFill>
                  <a:srgbClr val="000000"/>
                </a:solidFill>
                <a:latin typeface="Agrandir"/>
                <a:ea typeface="Agrandir"/>
                <a:cs typeface="Agrandir"/>
                <a:sym typeface="Agrandir"/>
              </a:rPr>
              <a:t>Feature selection in data cleaning and choosing a model type can be key elements to create a robust model with better accuracy for data prediction.</a:t>
            </a:r>
          </a:p>
          <a:p>
            <a:pPr algn="just">
              <a:lnSpc>
                <a:spcPts val="4200"/>
              </a:lnSpc>
            </a:pPr>
          </a:p>
          <a:p>
            <a:pPr algn="just" marL="755655" indent="-377828" lvl="1">
              <a:lnSpc>
                <a:spcPts val="4200"/>
              </a:lnSpc>
              <a:buFont typeface="Arial"/>
              <a:buChar char="•"/>
            </a:pPr>
            <a:r>
              <a:rPr lang="en-US" sz="3500">
                <a:solidFill>
                  <a:srgbClr val="000000"/>
                </a:solidFill>
                <a:latin typeface="Agrandir"/>
                <a:ea typeface="Agrandir"/>
                <a:cs typeface="Agrandir"/>
                <a:sym typeface="Agrandir"/>
              </a:rPr>
              <a:t>The shifts in coefficients from the linear model to Lasso and Ridge models highlight the benefits of regularization in identifying true feature importance and handling potential issues such as multicollinearity. </a:t>
            </a:r>
          </a:p>
          <a:p>
            <a:pPr algn="just">
              <a:lnSpc>
                <a:spcPts val="4200"/>
              </a:lnSpc>
            </a:pPr>
          </a:p>
          <a:p>
            <a:pPr algn="just" marL="755655" indent="-377828" lvl="1">
              <a:lnSpc>
                <a:spcPts val="4200"/>
              </a:lnSpc>
              <a:buFont typeface="Arial"/>
              <a:buChar char="•"/>
            </a:pPr>
            <a:r>
              <a:rPr lang="en-US" sz="3500">
                <a:solidFill>
                  <a:srgbClr val="000000"/>
                </a:solidFill>
                <a:latin typeface="Agrandir"/>
                <a:ea typeface="Agrandir"/>
                <a:cs typeface="Agrandir"/>
                <a:sym typeface="Agrandir"/>
              </a:rPr>
              <a:t>Lasso, in particular, performs aggressive features that are truly essential for the prediction. However, the choice between Lasso and Ridge often depends on whether the preference to focus on either the feature selection (Lasso) or just coefficient shrinking (Ridge) is more appropriate for the data and problem.</a:t>
            </a:r>
          </a:p>
        </p:txBody>
      </p:sp>
      <p:sp>
        <p:nvSpPr>
          <p:cNvPr name="Freeform 3" id="3"/>
          <p:cNvSpPr/>
          <p:nvPr/>
        </p:nvSpPr>
        <p:spPr>
          <a:xfrm flipH="false" flipV="false" rot="0">
            <a:off x="4724580" y="189954"/>
            <a:ext cx="1646071" cy="2011492"/>
          </a:xfrm>
          <a:custGeom>
            <a:avLst/>
            <a:gdLst/>
            <a:ahLst/>
            <a:cxnLst/>
            <a:rect r="r" b="b" t="t" l="l"/>
            <a:pathLst>
              <a:path h="2011492" w="1646071">
                <a:moveTo>
                  <a:pt x="0" y="0"/>
                </a:moveTo>
                <a:lnTo>
                  <a:pt x="1646071" y="0"/>
                </a:lnTo>
                <a:lnTo>
                  <a:pt x="1646071" y="2011493"/>
                </a:lnTo>
                <a:lnTo>
                  <a:pt x="0" y="2011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2362" y="904875"/>
            <a:ext cx="16546356" cy="956310"/>
          </a:xfrm>
          <a:prstGeom prst="rect">
            <a:avLst/>
          </a:prstGeom>
        </p:spPr>
        <p:txBody>
          <a:bodyPr anchor="t" rtlCol="false" tIns="0" lIns="0" bIns="0" rIns="0">
            <a:spAutoFit/>
          </a:bodyPr>
          <a:lstStyle/>
          <a:p>
            <a:pPr algn="l">
              <a:lnSpc>
                <a:spcPts val="6269"/>
              </a:lnSpc>
            </a:pPr>
            <a:r>
              <a:rPr lang="en-US" sz="5499" b="true">
                <a:solidFill>
                  <a:srgbClr val="000000"/>
                </a:solidFill>
                <a:latin typeface="Agrandir Bold"/>
                <a:ea typeface="Agrandir Bold"/>
                <a:cs typeface="Agrandir Bold"/>
                <a:sym typeface="Agrandir Bold"/>
              </a:rPr>
              <a:t>Takeaways</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72172" y="1129975"/>
            <a:ext cx="16546356" cy="956310"/>
          </a:xfrm>
          <a:prstGeom prst="rect">
            <a:avLst/>
          </a:prstGeom>
        </p:spPr>
        <p:txBody>
          <a:bodyPr anchor="t" rtlCol="false" tIns="0" lIns="0" bIns="0" rIns="0">
            <a:spAutoFit/>
          </a:bodyPr>
          <a:lstStyle/>
          <a:p>
            <a:pPr algn="l">
              <a:lnSpc>
                <a:spcPts val="6269"/>
              </a:lnSpc>
            </a:pPr>
            <a:r>
              <a:rPr lang="en-US" sz="5499" b="true">
                <a:solidFill>
                  <a:srgbClr val="000000"/>
                </a:solidFill>
                <a:latin typeface="Agrandir Bold"/>
                <a:ea typeface="Agrandir Bold"/>
                <a:cs typeface="Agrandir Bold"/>
                <a:sym typeface="Agrandir Bold"/>
              </a:rPr>
              <a:t>Reference:</a:t>
            </a:r>
          </a:p>
        </p:txBody>
      </p:sp>
      <p:sp>
        <p:nvSpPr>
          <p:cNvPr name="TextBox 3" id="3"/>
          <p:cNvSpPr txBox="true"/>
          <p:nvPr/>
        </p:nvSpPr>
        <p:spPr>
          <a:xfrm rot="0">
            <a:off x="840592" y="3009900"/>
            <a:ext cx="16606817" cy="4067175"/>
          </a:xfrm>
          <a:prstGeom prst="rect">
            <a:avLst/>
          </a:prstGeom>
        </p:spPr>
        <p:txBody>
          <a:bodyPr anchor="t" rtlCol="false" tIns="0" lIns="0" bIns="0" rIns="0">
            <a:spAutoFit/>
          </a:bodyPr>
          <a:lstStyle/>
          <a:p>
            <a:pPr algn="l" marL="755651" indent="-377825" lvl="1">
              <a:lnSpc>
                <a:spcPts val="5250"/>
              </a:lnSpc>
              <a:buFont typeface="Arial"/>
              <a:buChar char="•"/>
            </a:pPr>
            <a:r>
              <a:rPr lang="en-US" sz="3500">
                <a:solidFill>
                  <a:srgbClr val="000000"/>
                </a:solidFill>
                <a:latin typeface="Agrandir"/>
                <a:ea typeface="Agrandir"/>
                <a:cs typeface="Agrandir"/>
                <a:sym typeface="Agrandir"/>
              </a:rPr>
              <a:t>The original data is available on AWS S3 at </a:t>
            </a:r>
            <a:r>
              <a:rPr lang="en-US" sz="3500" u="sng">
                <a:solidFill>
                  <a:srgbClr val="000000"/>
                </a:solidFill>
                <a:latin typeface="Agrandir"/>
                <a:ea typeface="Agrandir"/>
                <a:cs typeface="Agrandir"/>
                <a:sym typeface="Agrandir"/>
              </a:rPr>
              <a:t>https://ddc-datascience.s3.amazonaws.com/Projects/Project.2-Housing/Data/Housing.Data.csv .</a:t>
            </a:r>
          </a:p>
          <a:p>
            <a:pPr algn="l" marL="755651" indent="-377825" lvl="1">
              <a:lnSpc>
                <a:spcPts val="5250"/>
              </a:lnSpc>
              <a:buFont typeface="Arial"/>
              <a:buChar char="•"/>
            </a:pPr>
            <a:r>
              <a:rPr lang="en-US" sz="3500">
                <a:solidFill>
                  <a:srgbClr val="000000"/>
                </a:solidFill>
                <a:latin typeface="Agrandir"/>
                <a:ea typeface="Agrandir"/>
                <a:cs typeface="Agrandir"/>
                <a:sym typeface="Agrandir"/>
              </a:rPr>
              <a:t>Data science lecture materials</a:t>
            </a:r>
          </a:p>
          <a:p>
            <a:pPr algn="l" marL="755651" indent="-377825" lvl="1">
              <a:lnSpc>
                <a:spcPts val="5250"/>
              </a:lnSpc>
              <a:buFont typeface="Arial"/>
              <a:buChar char="•"/>
            </a:pPr>
            <a:r>
              <a:rPr lang="en-US" sz="3500">
                <a:solidFill>
                  <a:srgbClr val="000000"/>
                </a:solidFill>
                <a:latin typeface="Agrandir"/>
                <a:ea typeface="Agrandir"/>
                <a:cs typeface="Agrandir"/>
                <a:sym typeface="Agrandir"/>
              </a:rPr>
              <a:t>Explanation of lasso and ridge regressions:</a:t>
            </a:r>
            <a:r>
              <a:rPr lang="en-US" sz="3500" u="sng">
                <a:solidFill>
                  <a:srgbClr val="000000"/>
                </a:solidFill>
                <a:latin typeface="Agrandir"/>
                <a:ea typeface="Agrandir"/>
                <a:cs typeface="Agrandir"/>
                <a:sym typeface="Agrandir"/>
              </a:rPr>
              <a:t> https://www.geeksforgeeks.org/ridge-regression-vs-lasso-regression/</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64213" y="1028700"/>
            <a:ext cx="10335447" cy="8229600"/>
          </a:xfrm>
          <a:custGeom>
            <a:avLst/>
            <a:gdLst/>
            <a:ahLst/>
            <a:cxnLst/>
            <a:rect r="r" b="b" t="t" l="l"/>
            <a:pathLst>
              <a:path h="8229600" w="10335447">
                <a:moveTo>
                  <a:pt x="0" y="0"/>
                </a:moveTo>
                <a:lnTo>
                  <a:pt x="10335448" y="0"/>
                </a:lnTo>
                <a:lnTo>
                  <a:pt x="1033544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60790" y="8913976"/>
            <a:ext cx="4288452" cy="1136440"/>
          </a:xfrm>
          <a:custGeom>
            <a:avLst/>
            <a:gdLst/>
            <a:ahLst/>
            <a:cxnLst/>
            <a:rect r="r" b="b" t="t" l="l"/>
            <a:pathLst>
              <a:path h="1136440" w="4288452">
                <a:moveTo>
                  <a:pt x="0" y="0"/>
                </a:moveTo>
                <a:lnTo>
                  <a:pt x="4288452" y="0"/>
                </a:lnTo>
                <a:lnTo>
                  <a:pt x="4288452" y="1136440"/>
                </a:lnTo>
                <a:lnTo>
                  <a:pt x="0" y="1136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74494" y="7021813"/>
            <a:ext cx="2174267" cy="2057400"/>
          </a:xfrm>
          <a:custGeom>
            <a:avLst/>
            <a:gdLst/>
            <a:ahLst/>
            <a:cxnLst/>
            <a:rect r="r" b="b" t="t" l="l"/>
            <a:pathLst>
              <a:path h="2057400" w="2174267">
                <a:moveTo>
                  <a:pt x="0" y="0"/>
                </a:moveTo>
                <a:lnTo>
                  <a:pt x="2174267" y="0"/>
                </a:lnTo>
                <a:lnTo>
                  <a:pt x="217426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06952" y="470888"/>
            <a:ext cx="9284579" cy="4827906"/>
          </a:xfrm>
          <a:prstGeom prst="rect">
            <a:avLst/>
          </a:prstGeom>
        </p:spPr>
        <p:txBody>
          <a:bodyPr anchor="t" rtlCol="false" tIns="0" lIns="0" bIns="0" rIns="0">
            <a:spAutoFit/>
          </a:bodyPr>
          <a:lstStyle/>
          <a:p>
            <a:pPr algn="ctr">
              <a:lnSpc>
                <a:spcPts val="16660"/>
              </a:lnSpc>
            </a:pPr>
            <a:r>
              <a:rPr lang="en-US" sz="17000">
                <a:solidFill>
                  <a:srgbClr val="000000"/>
                </a:solidFill>
                <a:latin typeface="Agrandir Wide"/>
                <a:ea typeface="Agrandir Wide"/>
                <a:cs typeface="Agrandir Wide"/>
                <a:sym typeface="Agrandir Wide"/>
              </a:rPr>
              <a:t>Thank</a:t>
            </a:r>
          </a:p>
          <a:p>
            <a:pPr algn="ctr">
              <a:lnSpc>
                <a:spcPts val="16660"/>
              </a:lnSpc>
            </a:pPr>
            <a:r>
              <a:rPr lang="en-US" sz="17000">
                <a:solidFill>
                  <a:srgbClr val="000000"/>
                </a:solidFill>
                <a:latin typeface="Agrandir Wide"/>
                <a:ea typeface="Agrandir Wide"/>
                <a:cs typeface="Agrandir Wide"/>
                <a:sym typeface="Agrandir Wide"/>
              </a:rPr>
              <a:t>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44558" y="1327331"/>
            <a:ext cx="6756235" cy="1101013"/>
            <a:chOff x="0" y="0"/>
            <a:chExt cx="9008314" cy="1468017"/>
          </a:xfrm>
        </p:grpSpPr>
        <p:grpSp>
          <p:nvGrpSpPr>
            <p:cNvPr name="Group 3" id="3"/>
            <p:cNvGrpSpPr/>
            <p:nvPr/>
          </p:nvGrpSpPr>
          <p:grpSpPr>
            <a:xfrm rot="0">
              <a:off x="0" y="0"/>
              <a:ext cx="9008314" cy="1468017"/>
              <a:chOff x="0" y="0"/>
              <a:chExt cx="1779420" cy="289979"/>
            </a:xfrm>
          </p:grpSpPr>
          <p:sp>
            <p:nvSpPr>
              <p:cNvPr name="Freeform 4" id="4"/>
              <p:cNvSpPr/>
              <p:nvPr/>
            </p:nvSpPr>
            <p:spPr>
              <a:xfrm flipH="false" flipV="false" rot="0">
                <a:off x="0" y="0"/>
                <a:ext cx="1779420" cy="289979"/>
              </a:xfrm>
              <a:custGeom>
                <a:avLst/>
                <a:gdLst/>
                <a:ahLst/>
                <a:cxnLst/>
                <a:rect r="r" b="b" t="t" l="l"/>
                <a:pathLst>
                  <a:path h="289979" w="1779420">
                    <a:moveTo>
                      <a:pt x="58441" y="0"/>
                    </a:moveTo>
                    <a:lnTo>
                      <a:pt x="1720980" y="0"/>
                    </a:lnTo>
                    <a:cubicBezTo>
                      <a:pt x="1736479" y="0"/>
                      <a:pt x="1751343" y="6157"/>
                      <a:pt x="1762303" y="17117"/>
                    </a:cubicBezTo>
                    <a:cubicBezTo>
                      <a:pt x="1773263" y="28077"/>
                      <a:pt x="1779420" y="42941"/>
                      <a:pt x="1779420" y="58441"/>
                    </a:cubicBezTo>
                    <a:lnTo>
                      <a:pt x="1779420" y="231538"/>
                    </a:lnTo>
                    <a:cubicBezTo>
                      <a:pt x="1779420" y="263814"/>
                      <a:pt x="1753255" y="289979"/>
                      <a:pt x="1720980" y="289979"/>
                    </a:cubicBezTo>
                    <a:lnTo>
                      <a:pt x="58441" y="289979"/>
                    </a:lnTo>
                    <a:cubicBezTo>
                      <a:pt x="26165" y="289979"/>
                      <a:pt x="0" y="263814"/>
                      <a:pt x="0" y="231538"/>
                    </a:cubicBezTo>
                    <a:lnTo>
                      <a:pt x="0" y="58441"/>
                    </a:lnTo>
                    <a:cubicBezTo>
                      <a:pt x="0" y="26165"/>
                      <a:pt x="26165" y="0"/>
                      <a:pt x="58441" y="0"/>
                    </a:cubicBezTo>
                    <a:close/>
                  </a:path>
                </a:pathLst>
              </a:custGeom>
              <a:solidFill>
                <a:srgbClr val="000000">
                  <a:alpha val="0"/>
                </a:srgbClr>
              </a:solidFill>
              <a:ln w="38100" cap="rnd">
                <a:solidFill>
                  <a:srgbClr val="2145B2"/>
                </a:solidFill>
                <a:prstDash val="solid"/>
                <a:round/>
              </a:ln>
            </p:spPr>
          </p:sp>
          <p:sp>
            <p:nvSpPr>
              <p:cNvPr name="TextBox 5" id="5"/>
              <p:cNvSpPr txBox="true"/>
              <p:nvPr/>
            </p:nvSpPr>
            <p:spPr>
              <a:xfrm>
                <a:off x="0" y="-85725"/>
                <a:ext cx="1779420" cy="375704"/>
              </a:xfrm>
              <a:prstGeom prst="rect">
                <a:avLst/>
              </a:prstGeom>
            </p:spPr>
            <p:txBody>
              <a:bodyPr anchor="ctr" rtlCol="false" tIns="50800" lIns="50800" bIns="50800" rIns="50800"/>
              <a:lstStyle/>
              <a:p>
                <a:pPr algn="r">
                  <a:lnSpc>
                    <a:spcPts val="2659"/>
                  </a:lnSpc>
                </a:pPr>
              </a:p>
            </p:txBody>
          </p:sp>
        </p:grpSp>
        <p:sp>
          <p:nvSpPr>
            <p:cNvPr name="TextBox 6" id="6"/>
            <p:cNvSpPr txBox="true"/>
            <p:nvPr/>
          </p:nvSpPr>
          <p:spPr>
            <a:xfrm rot="0">
              <a:off x="752056" y="105358"/>
              <a:ext cx="7504202" cy="10287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Data Information</a:t>
              </a:r>
            </a:p>
          </p:txBody>
        </p:sp>
      </p:grpSp>
      <p:sp>
        <p:nvSpPr>
          <p:cNvPr name="AutoShape 7" id="7"/>
          <p:cNvSpPr/>
          <p:nvPr/>
        </p:nvSpPr>
        <p:spPr>
          <a:xfrm>
            <a:off x="7622676" y="2428343"/>
            <a:ext cx="0" cy="807072"/>
          </a:xfrm>
          <a:prstGeom prst="line">
            <a:avLst/>
          </a:prstGeom>
          <a:ln cap="flat" w="47625">
            <a:solidFill>
              <a:srgbClr val="000000"/>
            </a:solidFill>
            <a:prstDash val="solid"/>
            <a:headEnd type="none" len="sm" w="sm"/>
            <a:tailEnd type="arrow" len="sm" w="med"/>
          </a:ln>
        </p:spPr>
      </p:sp>
      <p:grpSp>
        <p:nvGrpSpPr>
          <p:cNvPr name="Group 8" id="8"/>
          <p:cNvGrpSpPr/>
          <p:nvPr/>
        </p:nvGrpSpPr>
        <p:grpSpPr>
          <a:xfrm rot="0">
            <a:off x="4244558" y="3235415"/>
            <a:ext cx="6756235" cy="1101013"/>
            <a:chOff x="0" y="0"/>
            <a:chExt cx="9008314" cy="1468017"/>
          </a:xfrm>
        </p:grpSpPr>
        <p:grpSp>
          <p:nvGrpSpPr>
            <p:cNvPr name="Group 9" id="9"/>
            <p:cNvGrpSpPr/>
            <p:nvPr/>
          </p:nvGrpSpPr>
          <p:grpSpPr>
            <a:xfrm rot="0">
              <a:off x="0" y="0"/>
              <a:ext cx="9008314" cy="1468017"/>
              <a:chOff x="0" y="0"/>
              <a:chExt cx="1779420" cy="289979"/>
            </a:xfrm>
          </p:grpSpPr>
          <p:sp>
            <p:nvSpPr>
              <p:cNvPr name="Freeform 10" id="10"/>
              <p:cNvSpPr/>
              <p:nvPr/>
            </p:nvSpPr>
            <p:spPr>
              <a:xfrm flipH="false" flipV="false" rot="0">
                <a:off x="0" y="0"/>
                <a:ext cx="1779420" cy="289979"/>
              </a:xfrm>
              <a:custGeom>
                <a:avLst/>
                <a:gdLst/>
                <a:ahLst/>
                <a:cxnLst/>
                <a:rect r="r" b="b" t="t" l="l"/>
                <a:pathLst>
                  <a:path h="289979" w="1779420">
                    <a:moveTo>
                      <a:pt x="58441" y="0"/>
                    </a:moveTo>
                    <a:lnTo>
                      <a:pt x="1720980" y="0"/>
                    </a:lnTo>
                    <a:cubicBezTo>
                      <a:pt x="1736479" y="0"/>
                      <a:pt x="1751343" y="6157"/>
                      <a:pt x="1762303" y="17117"/>
                    </a:cubicBezTo>
                    <a:cubicBezTo>
                      <a:pt x="1773263" y="28077"/>
                      <a:pt x="1779420" y="42941"/>
                      <a:pt x="1779420" y="58441"/>
                    </a:cubicBezTo>
                    <a:lnTo>
                      <a:pt x="1779420" y="231538"/>
                    </a:lnTo>
                    <a:cubicBezTo>
                      <a:pt x="1779420" y="263814"/>
                      <a:pt x="1753255" y="289979"/>
                      <a:pt x="1720980" y="289979"/>
                    </a:cubicBezTo>
                    <a:lnTo>
                      <a:pt x="58441" y="289979"/>
                    </a:lnTo>
                    <a:cubicBezTo>
                      <a:pt x="26165" y="289979"/>
                      <a:pt x="0" y="263814"/>
                      <a:pt x="0" y="231538"/>
                    </a:cubicBezTo>
                    <a:lnTo>
                      <a:pt x="0" y="58441"/>
                    </a:lnTo>
                    <a:cubicBezTo>
                      <a:pt x="0" y="26165"/>
                      <a:pt x="26165" y="0"/>
                      <a:pt x="58441" y="0"/>
                    </a:cubicBezTo>
                    <a:close/>
                  </a:path>
                </a:pathLst>
              </a:custGeom>
              <a:solidFill>
                <a:srgbClr val="000000">
                  <a:alpha val="0"/>
                </a:srgbClr>
              </a:solidFill>
              <a:ln w="38100" cap="rnd">
                <a:solidFill>
                  <a:srgbClr val="2145B2"/>
                </a:solidFill>
                <a:prstDash val="solid"/>
                <a:round/>
              </a:ln>
            </p:spPr>
          </p:sp>
          <p:sp>
            <p:nvSpPr>
              <p:cNvPr name="TextBox 11" id="11"/>
              <p:cNvSpPr txBox="true"/>
              <p:nvPr/>
            </p:nvSpPr>
            <p:spPr>
              <a:xfrm>
                <a:off x="0" y="-85725"/>
                <a:ext cx="1779420" cy="375704"/>
              </a:xfrm>
              <a:prstGeom prst="rect">
                <a:avLst/>
              </a:prstGeom>
            </p:spPr>
            <p:txBody>
              <a:bodyPr anchor="ctr" rtlCol="false" tIns="50800" lIns="50800" bIns="50800" rIns="50800"/>
              <a:lstStyle/>
              <a:p>
                <a:pPr algn="r">
                  <a:lnSpc>
                    <a:spcPts val="2659"/>
                  </a:lnSpc>
                </a:pPr>
              </a:p>
            </p:txBody>
          </p:sp>
        </p:grpSp>
        <p:sp>
          <p:nvSpPr>
            <p:cNvPr name="TextBox 12" id="12"/>
            <p:cNvSpPr txBox="true"/>
            <p:nvPr/>
          </p:nvSpPr>
          <p:spPr>
            <a:xfrm rot="0">
              <a:off x="752056" y="105358"/>
              <a:ext cx="7504202" cy="10287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Data Cleaning</a:t>
              </a:r>
            </a:p>
          </p:txBody>
        </p:sp>
      </p:grpSp>
      <p:grpSp>
        <p:nvGrpSpPr>
          <p:cNvPr name="Group 13" id="13"/>
          <p:cNvGrpSpPr/>
          <p:nvPr/>
        </p:nvGrpSpPr>
        <p:grpSpPr>
          <a:xfrm rot="0">
            <a:off x="4244558" y="5143500"/>
            <a:ext cx="6756235" cy="1853488"/>
            <a:chOff x="0" y="0"/>
            <a:chExt cx="9008314" cy="2471317"/>
          </a:xfrm>
        </p:grpSpPr>
        <p:grpSp>
          <p:nvGrpSpPr>
            <p:cNvPr name="Group 14" id="14"/>
            <p:cNvGrpSpPr/>
            <p:nvPr/>
          </p:nvGrpSpPr>
          <p:grpSpPr>
            <a:xfrm rot="0">
              <a:off x="0" y="0"/>
              <a:ext cx="9008314" cy="2471317"/>
              <a:chOff x="0" y="0"/>
              <a:chExt cx="1779420" cy="488161"/>
            </a:xfrm>
          </p:grpSpPr>
          <p:sp>
            <p:nvSpPr>
              <p:cNvPr name="Freeform 15" id="15"/>
              <p:cNvSpPr/>
              <p:nvPr/>
            </p:nvSpPr>
            <p:spPr>
              <a:xfrm flipH="false" flipV="false" rot="0">
                <a:off x="0" y="0"/>
                <a:ext cx="1779420" cy="488161"/>
              </a:xfrm>
              <a:custGeom>
                <a:avLst/>
                <a:gdLst/>
                <a:ahLst/>
                <a:cxnLst/>
                <a:rect r="r" b="b" t="t" l="l"/>
                <a:pathLst>
                  <a:path h="488161" w="1779420">
                    <a:moveTo>
                      <a:pt x="58441" y="0"/>
                    </a:moveTo>
                    <a:lnTo>
                      <a:pt x="1720980" y="0"/>
                    </a:lnTo>
                    <a:cubicBezTo>
                      <a:pt x="1736479" y="0"/>
                      <a:pt x="1751343" y="6157"/>
                      <a:pt x="1762303" y="17117"/>
                    </a:cubicBezTo>
                    <a:cubicBezTo>
                      <a:pt x="1773263" y="28077"/>
                      <a:pt x="1779420" y="42941"/>
                      <a:pt x="1779420" y="58441"/>
                    </a:cubicBezTo>
                    <a:lnTo>
                      <a:pt x="1779420" y="429721"/>
                    </a:lnTo>
                    <a:cubicBezTo>
                      <a:pt x="1779420" y="461997"/>
                      <a:pt x="1753255" y="488161"/>
                      <a:pt x="1720980" y="488161"/>
                    </a:cubicBezTo>
                    <a:lnTo>
                      <a:pt x="58441" y="488161"/>
                    </a:lnTo>
                    <a:cubicBezTo>
                      <a:pt x="26165" y="488161"/>
                      <a:pt x="0" y="461997"/>
                      <a:pt x="0" y="429721"/>
                    </a:cubicBezTo>
                    <a:lnTo>
                      <a:pt x="0" y="58441"/>
                    </a:lnTo>
                    <a:cubicBezTo>
                      <a:pt x="0" y="26165"/>
                      <a:pt x="26165" y="0"/>
                      <a:pt x="58441" y="0"/>
                    </a:cubicBezTo>
                    <a:close/>
                  </a:path>
                </a:pathLst>
              </a:custGeom>
              <a:solidFill>
                <a:srgbClr val="000000">
                  <a:alpha val="0"/>
                </a:srgbClr>
              </a:solidFill>
              <a:ln w="38100" cap="rnd">
                <a:solidFill>
                  <a:srgbClr val="2145B2"/>
                </a:solidFill>
                <a:prstDash val="solid"/>
                <a:round/>
              </a:ln>
            </p:spPr>
          </p:sp>
          <p:sp>
            <p:nvSpPr>
              <p:cNvPr name="TextBox 16" id="16"/>
              <p:cNvSpPr txBox="true"/>
              <p:nvPr/>
            </p:nvSpPr>
            <p:spPr>
              <a:xfrm>
                <a:off x="0" y="-85725"/>
                <a:ext cx="1779420" cy="573886"/>
              </a:xfrm>
              <a:prstGeom prst="rect">
                <a:avLst/>
              </a:prstGeom>
            </p:spPr>
            <p:txBody>
              <a:bodyPr anchor="ctr" rtlCol="false" tIns="50800" lIns="50800" bIns="50800" rIns="50800"/>
              <a:lstStyle/>
              <a:p>
                <a:pPr algn="r">
                  <a:lnSpc>
                    <a:spcPts val="2659"/>
                  </a:lnSpc>
                </a:pPr>
              </a:p>
            </p:txBody>
          </p:sp>
        </p:grpSp>
        <p:sp>
          <p:nvSpPr>
            <p:cNvPr name="TextBox 17" id="17"/>
            <p:cNvSpPr txBox="true"/>
            <p:nvPr/>
          </p:nvSpPr>
          <p:spPr>
            <a:xfrm rot="0">
              <a:off x="752056" y="105358"/>
              <a:ext cx="7504202" cy="20320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Exploratory Data Analysis</a:t>
              </a:r>
            </a:p>
          </p:txBody>
        </p:sp>
      </p:grpSp>
      <p:grpSp>
        <p:nvGrpSpPr>
          <p:cNvPr name="Group 18" id="18"/>
          <p:cNvGrpSpPr/>
          <p:nvPr/>
        </p:nvGrpSpPr>
        <p:grpSpPr>
          <a:xfrm rot="0">
            <a:off x="4268371" y="7673263"/>
            <a:ext cx="6756235" cy="1101013"/>
            <a:chOff x="0" y="0"/>
            <a:chExt cx="9008314" cy="1468017"/>
          </a:xfrm>
        </p:grpSpPr>
        <p:grpSp>
          <p:nvGrpSpPr>
            <p:cNvPr name="Group 19" id="19"/>
            <p:cNvGrpSpPr/>
            <p:nvPr/>
          </p:nvGrpSpPr>
          <p:grpSpPr>
            <a:xfrm rot="0">
              <a:off x="0" y="0"/>
              <a:ext cx="9008314" cy="1468017"/>
              <a:chOff x="0" y="0"/>
              <a:chExt cx="1779420" cy="289979"/>
            </a:xfrm>
          </p:grpSpPr>
          <p:sp>
            <p:nvSpPr>
              <p:cNvPr name="Freeform 20" id="20"/>
              <p:cNvSpPr/>
              <p:nvPr/>
            </p:nvSpPr>
            <p:spPr>
              <a:xfrm flipH="false" flipV="false" rot="0">
                <a:off x="0" y="0"/>
                <a:ext cx="1779420" cy="289979"/>
              </a:xfrm>
              <a:custGeom>
                <a:avLst/>
                <a:gdLst/>
                <a:ahLst/>
                <a:cxnLst/>
                <a:rect r="r" b="b" t="t" l="l"/>
                <a:pathLst>
                  <a:path h="289979" w="1779420">
                    <a:moveTo>
                      <a:pt x="58441" y="0"/>
                    </a:moveTo>
                    <a:lnTo>
                      <a:pt x="1720980" y="0"/>
                    </a:lnTo>
                    <a:cubicBezTo>
                      <a:pt x="1736479" y="0"/>
                      <a:pt x="1751343" y="6157"/>
                      <a:pt x="1762303" y="17117"/>
                    </a:cubicBezTo>
                    <a:cubicBezTo>
                      <a:pt x="1773263" y="28077"/>
                      <a:pt x="1779420" y="42941"/>
                      <a:pt x="1779420" y="58441"/>
                    </a:cubicBezTo>
                    <a:lnTo>
                      <a:pt x="1779420" y="231538"/>
                    </a:lnTo>
                    <a:cubicBezTo>
                      <a:pt x="1779420" y="263814"/>
                      <a:pt x="1753255" y="289979"/>
                      <a:pt x="1720980" y="289979"/>
                    </a:cubicBezTo>
                    <a:lnTo>
                      <a:pt x="58441" y="289979"/>
                    </a:lnTo>
                    <a:cubicBezTo>
                      <a:pt x="26165" y="289979"/>
                      <a:pt x="0" y="263814"/>
                      <a:pt x="0" y="231538"/>
                    </a:cubicBezTo>
                    <a:lnTo>
                      <a:pt x="0" y="58441"/>
                    </a:lnTo>
                    <a:cubicBezTo>
                      <a:pt x="0" y="26165"/>
                      <a:pt x="26165" y="0"/>
                      <a:pt x="58441" y="0"/>
                    </a:cubicBezTo>
                    <a:close/>
                  </a:path>
                </a:pathLst>
              </a:custGeom>
              <a:solidFill>
                <a:srgbClr val="000000">
                  <a:alpha val="0"/>
                </a:srgbClr>
              </a:solidFill>
              <a:ln w="38100" cap="rnd">
                <a:solidFill>
                  <a:srgbClr val="2145B2"/>
                </a:solidFill>
                <a:prstDash val="solid"/>
                <a:round/>
              </a:ln>
            </p:spPr>
          </p:sp>
          <p:sp>
            <p:nvSpPr>
              <p:cNvPr name="TextBox 21" id="21"/>
              <p:cNvSpPr txBox="true"/>
              <p:nvPr/>
            </p:nvSpPr>
            <p:spPr>
              <a:xfrm>
                <a:off x="0" y="-85725"/>
                <a:ext cx="1779420" cy="375704"/>
              </a:xfrm>
              <a:prstGeom prst="rect">
                <a:avLst/>
              </a:prstGeom>
            </p:spPr>
            <p:txBody>
              <a:bodyPr anchor="ctr" rtlCol="false" tIns="50800" lIns="50800" bIns="50800" rIns="50800"/>
              <a:lstStyle/>
              <a:p>
                <a:pPr algn="r">
                  <a:lnSpc>
                    <a:spcPts val="2659"/>
                  </a:lnSpc>
                </a:pPr>
              </a:p>
            </p:txBody>
          </p:sp>
        </p:grpSp>
        <p:sp>
          <p:nvSpPr>
            <p:cNvPr name="TextBox 22" id="22"/>
            <p:cNvSpPr txBox="true"/>
            <p:nvPr/>
          </p:nvSpPr>
          <p:spPr>
            <a:xfrm rot="0">
              <a:off x="752056" y="105358"/>
              <a:ext cx="7504202" cy="10287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Data Processing</a:t>
              </a:r>
            </a:p>
          </p:txBody>
        </p:sp>
      </p:grpSp>
      <p:sp>
        <p:nvSpPr>
          <p:cNvPr name="AutoShape 23" id="23"/>
          <p:cNvSpPr/>
          <p:nvPr/>
        </p:nvSpPr>
        <p:spPr>
          <a:xfrm>
            <a:off x="7646489" y="4336428"/>
            <a:ext cx="0" cy="807072"/>
          </a:xfrm>
          <a:prstGeom prst="line">
            <a:avLst/>
          </a:prstGeom>
          <a:ln cap="flat" w="47625">
            <a:solidFill>
              <a:srgbClr val="000000"/>
            </a:solidFill>
            <a:prstDash val="solid"/>
            <a:headEnd type="none" len="sm" w="sm"/>
            <a:tailEnd type="arrow" len="sm" w="med"/>
          </a:ln>
        </p:spPr>
      </p:sp>
      <p:sp>
        <p:nvSpPr>
          <p:cNvPr name="AutoShape 24" id="24"/>
          <p:cNvSpPr/>
          <p:nvPr/>
        </p:nvSpPr>
        <p:spPr>
          <a:xfrm>
            <a:off x="7646489" y="6996988"/>
            <a:ext cx="0" cy="676275"/>
          </a:xfrm>
          <a:prstGeom prst="line">
            <a:avLst/>
          </a:prstGeom>
          <a:ln cap="flat" w="47625">
            <a:solidFill>
              <a:srgbClr val="000000"/>
            </a:solidFill>
            <a:prstDash val="solid"/>
            <a:headEnd type="none" len="sm" w="sm"/>
            <a:tailEnd type="arrow" len="sm" w="med"/>
          </a:ln>
        </p:spPr>
      </p:sp>
      <p:sp>
        <p:nvSpPr>
          <p:cNvPr name="AutoShape 25" id="25"/>
          <p:cNvSpPr/>
          <p:nvPr/>
        </p:nvSpPr>
        <p:spPr>
          <a:xfrm flipV="true">
            <a:off x="11024606" y="8199957"/>
            <a:ext cx="1283216" cy="0"/>
          </a:xfrm>
          <a:prstGeom prst="line">
            <a:avLst/>
          </a:prstGeom>
          <a:ln cap="flat" w="47625">
            <a:solidFill>
              <a:srgbClr val="000000"/>
            </a:solidFill>
            <a:prstDash val="solid"/>
            <a:headEnd type="none" len="sm" w="sm"/>
            <a:tailEnd type="arrow" len="sm" w="med"/>
          </a:ln>
        </p:spPr>
      </p:sp>
      <p:pic>
        <p:nvPicPr>
          <p:cNvPr name="Picture 26" id="26"/>
          <p:cNvPicPr>
            <a:picLocks noChangeAspect="true"/>
          </p:cNvPicPr>
          <p:nvPr/>
        </p:nvPicPr>
        <p:blipFill>
          <a:blip r:embed="rId2"/>
          <a:srcRect l="0" t="0" r="0" b="0"/>
          <a:stretch>
            <a:fillRect/>
          </a:stretch>
        </p:blipFill>
        <p:spPr>
          <a:xfrm flipH="false" flipV="false" rot="0">
            <a:off x="12706593" y="3235415"/>
            <a:ext cx="4698132" cy="4275300"/>
          </a:xfrm>
          <a:prstGeom prst="rect">
            <a:avLst/>
          </a:prstGeom>
        </p:spPr>
      </p:pic>
      <p:sp>
        <p:nvSpPr>
          <p:cNvPr name="TextBox 27" id="27"/>
          <p:cNvSpPr txBox="true"/>
          <p:nvPr/>
        </p:nvSpPr>
        <p:spPr>
          <a:xfrm rot="0">
            <a:off x="827502" y="271974"/>
            <a:ext cx="11279007" cy="1055357"/>
          </a:xfrm>
          <a:prstGeom prst="rect">
            <a:avLst/>
          </a:prstGeom>
        </p:spPr>
        <p:txBody>
          <a:bodyPr anchor="t" rtlCol="false" tIns="0" lIns="0" bIns="0" rIns="0">
            <a:spAutoFit/>
          </a:bodyPr>
          <a:lstStyle/>
          <a:p>
            <a:pPr algn="l">
              <a:lnSpc>
                <a:spcPts val="6838"/>
              </a:lnSpc>
            </a:pPr>
            <a:r>
              <a:rPr lang="en-US" sz="5998">
                <a:solidFill>
                  <a:srgbClr val="000000"/>
                </a:solidFill>
                <a:latin typeface="Agrandir"/>
                <a:ea typeface="Agrandir"/>
                <a:cs typeface="Agrandir"/>
                <a:sym typeface="Agrandir"/>
              </a:rPr>
              <a:t>Outline</a:t>
            </a:r>
          </a:p>
        </p:txBody>
      </p:sp>
      <p:grpSp>
        <p:nvGrpSpPr>
          <p:cNvPr name="Group 28" id="28"/>
          <p:cNvGrpSpPr/>
          <p:nvPr/>
        </p:nvGrpSpPr>
        <p:grpSpPr>
          <a:xfrm rot="0">
            <a:off x="12307822" y="7273213"/>
            <a:ext cx="5495673" cy="1853488"/>
            <a:chOff x="0" y="0"/>
            <a:chExt cx="7327564" cy="2471317"/>
          </a:xfrm>
        </p:grpSpPr>
        <p:grpSp>
          <p:nvGrpSpPr>
            <p:cNvPr name="Group 29" id="29"/>
            <p:cNvGrpSpPr/>
            <p:nvPr/>
          </p:nvGrpSpPr>
          <p:grpSpPr>
            <a:xfrm rot="0">
              <a:off x="0" y="0"/>
              <a:ext cx="7327564" cy="2471317"/>
              <a:chOff x="0" y="0"/>
              <a:chExt cx="1447420" cy="488161"/>
            </a:xfrm>
          </p:grpSpPr>
          <p:sp>
            <p:nvSpPr>
              <p:cNvPr name="Freeform 30" id="30"/>
              <p:cNvSpPr/>
              <p:nvPr/>
            </p:nvSpPr>
            <p:spPr>
              <a:xfrm flipH="false" flipV="false" rot="0">
                <a:off x="0" y="0"/>
                <a:ext cx="1447420" cy="488161"/>
              </a:xfrm>
              <a:custGeom>
                <a:avLst/>
                <a:gdLst/>
                <a:ahLst/>
                <a:cxnLst/>
                <a:rect r="r" b="b" t="t" l="l"/>
                <a:pathLst>
                  <a:path h="488161" w="1447420">
                    <a:moveTo>
                      <a:pt x="71845" y="0"/>
                    </a:moveTo>
                    <a:lnTo>
                      <a:pt x="1375575" y="0"/>
                    </a:lnTo>
                    <a:cubicBezTo>
                      <a:pt x="1415254" y="0"/>
                      <a:pt x="1447420" y="32166"/>
                      <a:pt x="1447420" y="71845"/>
                    </a:cubicBezTo>
                    <a:lnTo>
                      <a:pt x="1447420" y="416316"/>
                    </a:lnTo>
                    <a:cubicBezTo>
                      <a:pt x="1447420" y="435371"/>
                      <a:pt x="1439851" y="453645"/>
                      <a:pt x="1426377" y="467118"/>
                    </a:cubicBezTo>
                    <a:cubicBezTo>
                      <a:pt x="1412903" y="480592"/>
                      <a:pt x="1394629" y="488161"/>
                      <a:pt x="1375575" y="488161"/>
                    </a:cubicBezTo>
                    <a:lnTo>
                      <a:pt x="71845" y="488161"/>
                    </a:lnTo>
                    <a:cubicBezTo>
                      <a:pt x="32166" y="488161"/>
                      <a:pt x="0" y="455995"/>
                      <a:pt x="0" y="416316"/>
                    </a:cubicBezTo>
                    <a:lnTo>
                      <a:pt x="0" y="71845"/>
                    </a:lnTo>
                    <a:cubicBezTo>
                      <a:pt x="0" y="52791"/>
                      <a:pt x="7569" y="34517"/>
                      <a:pt x="21043" y="21043"/>
                    </a:cubicBezTo>
                    <a:cubicBezTo>
                      <a:pt x="34517" y="7569"/>
                      <a:pt x="52791" y="0"/>
                      <a:pt x="71845" y="0"/>
                    </a:cubicBezTo>
                    <a:close/>
                  </a:path>
                </a:pathLst>
              </a:custGeom>
              <a:solidFill>
                <a:srgbClr val="000000">
                  <a:alpha val="0"/>
                </a:srgbClr>
              </a:solidFill>
              <a:ln w="38100" cap="rnd">
                <a:solidFill>
                  <a:srgbClr val="2145B2"/>
                </a:solidFill>
                <a:prstDash val="solid"/>
                <a:round/>
              </a:ln>
            </p:spPr>
          </p:sp>
          <p:sp>
            <p:nvSpPr>
              <p:cNvPr name="TextBox 31" id="31"/>
              <p:cNvSpPr txBox="true"/>
              <p:nvPr/>
            </p:nvSpPr>
            <p:spPr>
              <a:xfrm>
                <a:off x="0" y="-85725"/>
                <a:ext cx="1447420" cy="573886"/>
              </a:xfrm>
              <a:prstGeom prst="rect">
                <a:avLst/>
              </a:prstGeom>
            </p:spPr>
            <p:txBody>
              <a:bodyPr anchor="ctr" rtlCol="false" tIns="50800" lIns="50800" bIns="50800" rIns="50800"/>
              <a:lstStyle/>
              <a:p>
                <a:pPr algn="r">
                  <a:lnSpc>
                    <a:spcPts val="2659"/>
                  </a:lnSpc>
                </a:pPr>
              </a:p>
            </p:txBody>
          </p:sp>
        </p:grpSp>
        <p:sp>
          <p:nvSpPr>
            <p:cNvPr name="TextBox 32" id="32"/>
            <p:cNvSpPr txBox="true"/>
            <p:nvPr/>
          </p:nvSpPr>
          <p:spPr>
            <a:xfrm rot="0">
              <a:off x="611739" y="105358"/>
              <a:ext cx="6104086" cy="20320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Data Visualization</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4444" y="1746925"/>
            <a:ext cx="1811649" cy="1553489"/>
          </a:xfrm>
          <a:custGeom>
            <a:avLst/>
            <a:gdLst/>
            <a:ahLst/>
            <a:cxnLst/>
            <a:rect r="r" b="b" t="t" l="l"/>
            <a:pathLst>
              <a:path h="1553489" w="1811649">
                <a:moveTo>
                  <a:pt x="0" y="0"/>
                </a:moveTo>
                <a:lnTo>
                  <a:pt x="1811649" y="0"/>
                </a:lnTo>
                <a:lnTo>
                  <a:pt x="1811649" y="1553489"/>
                </a:lnTo>
                <a:lnTo>
                  <a:pt x="0" y="1553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7768" y="5646668"/>
            <a:ext cx="2100352" cy="2859242"/>
          </a:xfrm>
          <a:custGeom>
            <a:avLst/>
            <a:gdLst/>
            <a:ahLst/>
            <a:cxnLst/>
            <a:rect r="r" b="b" t="t" l="l"/>
            <a:pathLst>
              <a:path h="2859242" w="2100352">
                <a:moveTo>
                  <a:pt x="0" y="0"/>
                </a:moveTo>
                <a:lnTo>
                  <a:pt x="2100352" y="0"/>
                </a:lnTo>
                <a:lnTo>
                  <a:pt x="2100352" y="2859243"/>
                </a:lnTo>
                <a:lnTo>
                  <a:pt x="0" y="2859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70184" y="5808710"/>
            <a:ext cx="394609" cy="589769"/>
          </a:xfrm>
          <a:custGeom>
            <a:avLst/>
            <a:gdLst/>
            <a:ahLst/>
            <a:cxnLst/>
            <a:rect r="r" b="b" t="t" l="l"/>
            <a:pathLst>
              <a:path h="589769" w="394609">
                <a:moveTo>
                  <a:pt x="0" y="0"/>
                </a:moveTo>
                <a:lnTo>
                  <a:pt x="394609" y="0"/>
                </a:lnTo>
                <a:lnTo>
                  <a:pt x="394609" y="589769"/>
                </a:lnTo>
                <a:lnTo>
                  <a:pt x="0" y="589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104791" y="5143500"/>
            <a:ext cx="12559310" cy="1853488"/>
            <a:chOff x="0" y="0"/>
            <a:chExt cx="16745747" cy="2471317"/>
          </a:xfrm>
        </p:grpSpPr>
        <p:grpSp>
          <p:nvGrpSpPr>
            <p:cNvPr name="Group 6" id="6"/>
            <p:cNvGrpSpPr/>
            <p:nvPr/>
          </p:nvGrpSpPr>
          <p:grpSpPr>
            <a:xfrm rot="0">
              <a:off x="1314569" y="0"/>
              <a:ext cx="15431178" cy="2471317"/>
              <a:chOff x="0" y="0"/>
              <a:chExt cx="3048134" cy="488161"/>
            </a:xfrm>
          </p:grpSpPr>
          <p:sp>
            <p:nvSpPr>
              <p:cNvPr name="Freeform 7" id="7"/>
              <p:cNvSpPr/>
              <p:nvPr/>
            </p:nvSpPr>
            <p:spPr>
              <a:xfrm flipH="false" flipV="false" rot="0">
                <a:off x="0" y="0"/>
                <a:ext cx="3048134" cy="488161"/>
              </a:xfrm>
              <a:custGeom>
                <a:avLst/>
                <a:gdLst/>
                <a:ahLst/>
                <a:cxnLst/>
                <a:rect r="r" b="b" t="t" l="l"/>
                <a:pathLst>
                  <a:path h="488161" w="3048134">
                    <a:moveTo>
                      <a:pt x="34116" y="0"/>
                    </a:moveTo>
                    <a:lnTo>
                      <a:pt x="3014018" y="0"/>
                    </a:lnTo>
                    <a:cubicBezTo>
                      <a:pt x="3032860" y="0"/>
                      <a:pt x="3048134" y="15274"/>
                      <a:pt x="3048134" y="34116"/>
                    </a:cubicBezTo>
                    <a:lnTo>
                      <a:pt x="3048134" y="454045"/>
                    </a:lnTo>
                    <a:cubicBezTo>
                      <a:pt x="3048134" y="463093"/>
                      <a:pt x="3044540" y="471771"/>
                      <a:pt x="3038141" y="478169"/>
                    </a:cubicBezTo>
                    <a:cubicBezTo>
                      <a:pt x="3031744" y="484567"/>
                      <a:pt x="3023066" y="488161"/>
                      <a:pt x="3014018" y="488161"/>
                    </a:cubicBezTo>
                    <a:lnTo>
                      <a:pt x="34116" y="488161"/>
                    </a:lnTo>
                    <a:cubicBezTo>
                      <a:pt x="15274" y="488161"/>
                      <a:pt x="0" y="472887"/>
                      <a:pt x="0" y="454045"/>
                    </a:cubicBezTo>
                    <a:lnTo>
                      <a:pt x="0" y="34116"/>
                    </a:lnTo>
                    <a:cubicBezTo>
                      <a:pt x="0" y="15274"/>
                      <a:pt x="15274" y="0"/>
                      <a:pt x="34116" y="0"/>
                    </a:cubicBezTo>
                    <a:close/>
                  </a:path>
                </a:pathLst>
              </a:custGeom>
              <a:solidFill>
                <a:srgbClr val="000000">
                  <a:alpha val="0"/>
                </a:srgbClr>
              </a:solidFill>
              <a:ln w="38100" cap="rnd">
                <a:solidFill>
                  <a:srgbClr val="2145B2"/>
                </a:solidFill>
                <a:prstDash val="solid"/>
                <a:round/>
              </a:ln>
            </p:spPr>
          </p:sp>
          <p:sp>
            <p:nvSpPr>
              <p:cNvPr name="TextBox 8" id="8"/>
              <p:cNvSpPr txBox="true"/>
              <p:nvPr/>
            </p:nvSpPr>
            <p:spPr>
              <a:xfrm>
                <a:off x="0" y="-85725"/>
                <a:ext cx="3048134" cy="573886"/>
              </a:xfrm>
              <a:prstGeom prst="rect">
                <a:avLst/>
              </a:prstGeom>
            </p:spPr>
            <p:txBody>
              <a:bodyPr anchor="ctr" rtlCol="false" tIns="50800" lIns="50800" bIns="50800" rIns="50800"/>
              <a:lstStyle/>
              <a:p>
                <a:pPr algn="r">
                  <a:lnSpc>
                    <a:spcPts val="2659"/>
                  </a:lnSpc>
                </a:pPr>
              </a:p>
            </p:txBody>
          </p:sp>
        </p:grpSp>
        <p:grpSp>
          <p:nvGrpSpPr>
            <p:cNvPr name="Group 9" id="9"/>
            <p:cNvGrpSpPr/>
            <p:nvPr/>
          </p:nvGrpSpPr>
          <p:grpSpPr>
            <a:xfrm rot="-5400000">
              <a:off x="105047" y="453643"/>
              <a:ext cx="1578669" cy="1788763"/>
              <a:chOff x="0" y="0"/>
              <a:chExt cx="717335" cy="812800"/>
            </a:xfrm>
          </p:grpSpPr>
          <p:sp>
            <p:nvSpPr>
              <p:cNvPr name="Freeform 10" id="10"/>
              <p:cNvSpPr/>
              <p:nvPr/>
            </p:nvSpPr>
            <p:spPr>
              <a:xfrm flipH="false" flipV="false" rot="0">
                <a:off x="0" y="0"/>
                <a:ext cx="717335" cy="812800"/>
              </a:xfrm>
              <a:custGeom>
                <a:avLst/>
                <a:gdLst/>
                <a:ahLst/>
                <a:cxnLst/>
                <a:rect r="r" b="b" t="t" l="l"/>
                <a:pathLst>
                  <a:path h="812800" w="717335">
                    <a:moveTo>
                      <a:pt x="358668" y="812800"/>
                    </a:moveTo>
                    <a:lnTo>
                      <a:pt x="0" y="406400"/>
                    </a:lnTo>
                    <a:lnTo>
                      <a:pt x="203200" y="406400"/>
                    </a:lnTo>
                    <a:lnTo>
                      <a:pt x="203200" y="0"/>
                    </a:lnTo>
                    <a:lnTo>
                      <a:pt x="514135" y="0"/>
                    </a:lnTo>
                    <a:lnTo>
                      <a:pt x="514135" y="406400"/>
                    </a:lnTo>
                    <a:lnTo>
                      <a:pt x="717335" y="406400"/>
                    </a:lnTo>
                    <a:lnTo>
                      <a:pt x="358668" y="812800"/>
                    </a:lnTo>
                    <a:close/>
                  </a:path>
                </a:pathLst>
              </a:custGeom>
              <a:solidFill>
                <a:srgbClr val="064D6D"/>
              </a:solidFill>
            </p:spPr>
          </p:sp>
          <p:sp>
            <p:nvSpPr>
              <p:cNvPr name="TextBox 11" id="11"/>
              <p:cNvSpPr txBox="true"/>
              <p:nvPr/>
            </p:nvSpPr>
            <p:spPr>
              <a:xfrm>
                <a:off x="203200" y="-66675"/>
                <a:ext cx="310935" cy="777875"/>
              </a:xfrm>
              <a:prstGeom prst="rect">
                <a:avLst/>
              </a:prstGeom>
            </p:spPr>
            <p:txBody>
              <a:bodyPr anchor="ctr" rtlCol="false" tIns="50800" lIns="50800" bIns="50800" rIns="50800"/>
              <a:lstStyle/>
              <a:p>
                <a:pPr algn="ctr">
                  <a:lnSpc>
                    <a:spcPts val="2736"/>
                  </a:lnSpc>
                </a:pPr>
              </a:p>
            </p:txBody>
          </p:sp>
        </p:grpSp>
        <p:sp>
          <p:nvSpPr>
            <p:cNvPr name="TextBox 12" id="12"/>
            <p:cNvSpPr txBox="true"/>
            <p:nvPr/>
          </p:nvSpPr>
          <p:spPr>
            <a:xfrm rot="0">
              <a:off x="1699863" y="105358"/>
              <a:ext cx="14773193" cy="2032000"/>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Which features of properties can have influential effects on the sale price?</a:t>
              </a:r>
            </a:p>
          </p:txBody>
        </p:sp>
      </p:grpSp>
      <p:sp>
        <p:nvSpPr>
          <p:cNvPr name="TextBox 13" id="13"/>
          <p:cNvSpPr txBox="true"/>
          <p:nvPr/>
        </p:nvSpPr>
        <p:spPr>
          <a:xfrm rot="0">
            <a:off x="8138135" y="7748572"/>
            <a:ext cx="5446706" cy="828675"/>
          </a:xfrm>
          <a:prstGeom prst="rect">
            <a:avLst/>
          </a:prstGeom>
        </p:spPr>
        <p:txBody>
          <a:bodyPr anchor="t" rtlCol="false" tIns="0" lIns="0" bIns="0" rIns="0">
            <a:spAutoFit/>
          </a:bodyPr>
          <a:lstStyle/>
          <a:p>
            <a:pPr algn="ctr">
              <a:lnSpc>
                <a:spcPts val="5999"/>
              </a:lnSpc>
            </a:pPr>
            <a:r>
              <a:rPr lang="en-US" sz="3999" b="true">
                <a:solidFill>
                  <a:srgbClr val="172D75"/>
                </a:solidFill>
                <a:latin typeface="Agrandir Bold"/>
                <a:ea typeface="Agrandir Bold"/>
                <a:cs typeface="Agrandir Bold"/>
                <a:sym typeface="Agrandir Bold"/>
              </a:rPr>
              <a:t>Target:  Sale price</a:t>
            </a:r>
          </a:p>
        </p:txBody>
      </p:sp>
      <p:sp>
        <p:nvSpPr>
          <p:cNvPr name="Freeform 14" id="14"/>
          <p:cNvSpPr/>
          <p:nvPr/>
        </p:nvSpPr>
        <p:spPr>
          <a:xfrm flipH="false" flipV="false" rot="0">
            <a:off x="6789075" y="7071912"/>
            <a:ext cx="1810520" cy="1810520"/>
          </a:xfrm>
          <a:custGeom>
            <a:avLst/>
            <a:gdLst/>
            <a:ahLst/>
            <a:cxnLst/>
            <a:rect r="r" b="b" t="t" l="l"/>
            <a:pathLst>
              <a:path h="1810520" w="1810520">
                <a:moveTo>
                  <a:pt x="0" y="0"/>
                </a:moveTo>
                <a:lnTo>
                  <a:pt x="1810520" y="0"/>
                </a:lnTo>
                <a:lnTo>
                  <a:pt x="1810520" y="1810520"/>
                </a:lnTo>
                <a:lnTo>
                  <a:pt x="0" y="18105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2247167" y="9258284"/>
            <a:ext cx="15589301" cy="628649"/>
          </a:xfrm>
          <a:prstGeom prst="rect">
            <a:avLst/>
          </a:prstGeom>
        </p:spPr>
        <p:txBody>
          <a:bodyPr anchor="t" rtlCol="false" tIns="0" lIns="0" bIns="0" rIns="0">
            <a:spAutoFit/>
          </a:bodyPr>
          <a:lstStyle/>
          <a:p>
            <a:pPr algn="ctr">
              <a:lnSpc>
                <a:spcPts val="4500"/>
              </a:lnSpc>
            </a:pPr>
            <a:r>
              <a:rPr lang="en-US" sz="3000">
                <a:solidFill>
                  <a:srgbClr val="172D75"/>
                </a:solidFill>
                <a:latin typeface="Agrandir"/>
                <a:ea typeface="Agrandir"/>
                <a:cs typeface="Agrandir"/>
                <a:sym typeface="Agrandir"/>
              </a:rPr>
              <a:t>How can we predict house prices using the previously collected dataset?  </a:t>
            </a:r>
          </a:p>
        </p:txBody>
      </p:sp>
      <p:sp>
        <p:nvSpPr>
          <p:cNvPr name="TextBox 16" id="16"/>
          <p:cNvSpPr txBox="true"/>
          <p:nvPr/>
        </p:nvSpPr>
        <p:spPr>
          <a:xfrm rot="0">
            <a:off x="3824733" y="1653085"/>
            <a:ext cx="13119427" cy="1522095"/>
          </a:xfrm>
          <a:prstGeom prst="rect">
            <a:avLst/>
          </a:prstGeom>
        </p:spPr>
        <p:txBody>
          <a:bodyPr anchor="t" rtlCol="false" tIns="0" lIns="0" bIns="0" rIns="0">
            <a:spAutoFit/>
          </a:bodyPr>
          <a:lstStyle/>
          <a:p>
            <a:pPr algn="ctr">
              <a:lnSpc>
                <a:spcPts val="5700"/>
              </a:lnSpc>
            </a:pPr>
            <a:r>
              <a:rPr lang="en-US" sz="3800" b="true">
                <a:solidFill>
                  <a:srgbClr val="172D75"/>
                </a:solidFill>
                <a:latin typeface="Agrandir Bold"/>
                <a:ea typeface="Agrandir Bold"/>
                <a:cs typeface="Agrandir Bold"/>
                <a:sym typeface="Agrandir Bold"/>
              </a:rPr>
              <a:t>Dataset: </a:t>
            </a:r>
            <a:r>
              <a:rPr lang="en-US" sz="3800">
                <a:solidFill>
                  <a:srgbClr val="172D75"/>
                </a:solidFill>
                <a:latin typeface="Agrandir"/>
                <a:ea typeface="Agrandir"/>
                <a:cs typeface="Agrandir"/>
                <a:sym typeface="Agrandir"/>
              </a:rPr>
              <a:t>Values of individual residential properties sold from 2006 - 2010</a:t>
            </a:r>
          </a:p>
        </p:txBody>
      </p:sp>
      <p:sp>
        <p:nvSpPr>
          <p:cNvPr name="TextBox 17" id="17"/>
          <p:cNvSpPr txBox="true"/>
          <p:nvPr/>
        </p:nvSpPr>
        <p:spPr>
          <a:xfrm rot="0">
            <a:off x="512362" y="271974"/>
            <a:ext cx="11279007" cy="1055357"/>
          </a:xfrm>
          <a:prstGeom prst="rect">
            <a:avLst/>
          </a:prstGeom>
        </p:spPr>
        <p:txBody>
          <a:bodyPr anchor="t" rtlCol="false" tIns="0" lIns="0" bIns="0" rIns="0">
            <a:spAutoFit/>
          </a:bodyPr>
          <a:lstStyle/>
          <a:p>
            <a:pPr algn="l">
              <a:lnSpc>
                <a:spcPts val="6838"/>
              </a:lnSpc>
            </a:pPr>
            <a:r>
              <a:rPr lang="en-US" sz="5998">
                <a:solidFill>
                  <a:srgbClr val="000000"/>
                </a:solidFill>
                <a:latin typeface="Agrandir"/>
                <a:ea typeface="Agrandir"/>
                <a:cs typeface="Agrandir"/>
                <a:sym typeface="Agrandir"/>
              </a:rPr>
              <a:t>Introduction</a:t>
            </a:r>
          </a:p>
        </p:txBody>
      </p:sp>
      <p:sp>
        <p:nvSpPr>
          <p:cNvPr name="TextBox 18" id="18"/>
          <p:cNvSpPr txBox="true"/>
          <p:nvPr/>
        </p:nvSpPr>
        <p:spPr>
          <a:xfrm rot="0">
            <a:off x="530681" y="4059967"/>
            <a:ext cx="6435703"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Regression</a:t>
            </a:r>
            <a:r>
              <a:rPr lang="en-US" sz="3999" b="true">
                <a:solidFill>
                  <a:srgbClr val="000000"/>
                </a:solidFill>
                <a:latin typeface="Agrandir Bold"/>
                <a:ea typeface="Agrandir Bold"/>
                <a:cs typeface="Agrandir Bold"/>
                <a:sym typeface="Agrandir Bold"/>
              </a:rPr>
              <a:t> Problem: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4444" y="1746925"/>
            <a:ext cx="1811649" cy="1553489"/>
          </a:xfrm>
          <a:custGeom>
            <a:avLst/>
            <a:gdLst/>
            <a:ahLst/>
            <a:cxnLst/>
            <a:rect r="r" b="b" t="t" l="l"/>
            <a:pathLst>
              <a:path h="1553489" w="1811649">
                <a:moveTo>
                  <a:pt x="0" y="0"/>
                </a:moveTo>
                <a:lnTo>
                  <a:pt x="1811649" y="0"/>
                </a:lnTo>
                <a:lnTo>
                  <a:pt x="1811649" y="1553489"/>
                </a:lnTo>
                <a:lnTo>
                  <a:pt x="0" y="1553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5264020" y="5839553"/>
          <a:ext cx="7112610" cy="3924300"/>
        </p:xfrm>
        <a:graphic>
          <a:graphicData uri="http://schemas.openxmlformats.org/drawingml/2006/table">
            <a:tbl>
              <a:tblPr/>
              <a:tblGrid>
                <a:gridCol w="4110771"/>
                <a:gridCol w="3001839"/>
              </a:tblGrid>
              <a:tr h="981075">
                <a:tc>
                  <a:txBody>
                    <a:bodyPr anchor="t" rtlCol="false"/>
                    <a:lstStyle/>
                    <a:p>
                      <a:pPr algn="ctr">
                        <a:lnSpc>
                          <a:spcPts val="3919"/>
                        </a:lnSpc>
                        <a:defRPr/>
                      </a:pPr>
                      <a:r>
                        <a:rPr lang="en-US" sz="2799">
                          <a:solidFill>
                            <a:srgbClr val="000000"/>
                          </a:solidFill>
                          <a:latin typeface="Agrandir"/>
                          <a:ea typeface="Agrandir"/>
                          <a:cs typeface="Agrandir"/>
                          <a:sym typeface="Agrandir"/>
                        </a:rPr>
                        <a:t>Nominal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grandir"/>
                          <a:ea typeface="Agrandir"/>
                          <a:cs typeface="Agrandir"/>
                          <a:sym typeface="Agrandir"/>
                        </a:rPr>
                        <a:t>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81075">
                <a:tc>
                  <a:txBody>
                    <a:bodyPr anchor="t" rtlCol="false"/>
                    <a:lstStyle/>
                    <a:p>
                      <a:pPr algn="ctr">
                        <a:lnSpc>
                          <a:spcPts val="3919"/>
                        </a:lnSpc>
                        <a:defRPr/>
                      </a:pPr>
                      <a:r>
                        <a:rPr lang="en-US" sz="2799">
                          <a:solidFill>
                            <a:srgbClr val="000000"/>
                          </a:solidFill>
                          <a:latin typeface="Agrandir"/>
                          <a:ea typeface="Agrandir"/>
                          <a:cs typeface="Agrandir"/>
                          <a:sym typeface="Agrandir"/>
                        </a:rPr>
                        <a:t>Ordinal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grandir"/>
                          <a:ea typeface="Agrandir"/>
                          <a:cs typeface="Agrandir"/>
                          <a:sym typeface="Agrandir"/>
                        </a:rPr>
                        <a:t>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81075">
                <a:tc>
                  <a:txBody>
                    <a:bodyPr anchor="t" rtlCol="false"/>
                    <a:lstStyle/>
                    <a:p>
                      <a:pPr algn="ctr">
                        <a:lnSpc>
                          <a:spcPts val="3919"/>
                        </a:lnSpc>
                        <a:defRPr/>
                      </a:pPr>
                      <a:r>
                        <a:rPr lang="en-US" sz="2799">
                          <a:solidFill>
                            <a:srgbClr val="000000"/>
                          </a:solidFill>
                          <a:latin typeface="Agrandir"/>
                          <a:ea typeface="Agrandir"/>
                          <a:cs typeface="Agrandir"/>
                          <a:sym typeface="Agrandir"/>
                        </a:rPr>
                        <a:t>Discrete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grandir"/>
                          <a:ea typeface="Agrandir"/>
                          <a:cs typeface="Agrandir"/>
                          <a:sym typeface="Agrandir"/>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81075">
                <a:tc>
                  <a:txBody>
                    <a:bodyPr anchor="t" rtlCol="false"/>
                    <a:lstStyle/>
                    <a:p>
                      <a:pPr algn="ctr">
                        <a:lnSpc>
                          <a:spcPts val="3919"/>
                        </a:lnSpc>
                        <a:defRPr/>
                      </a:pPr>
                      <a:r>
                        <a:rPr lang="en-US" sz="2799">
                          <a:solidFill>
                            <a:srgbClr val="000000"/>
                          </a:solidFill>
                          <a:latin typeface="Agrandir"/>
                          <a:ea typeface="Agrandir"/>
                          <a:cs typeface="Agrandir"/>
                          <a:sym typeface="Agrandir"/>
                        </a:rPr>
                        <a:t>Continuous variable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grandir"/>
                          <a:ea typeface="Agrandir"/>
                          <a:cs typeface="Agrandir"/>
                          <a:sym typeface="Agrandir"/>
                        </a:rPr>
                        <a:t>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3824733" y="1653085"/>
            <a:ext cx="13119427" cy="1522095"/>
          </a:xfrm>
          <a:prstGeom prst="rect">
            <a:avLst/>
          </a:prstGeom>
        </p:spPr>
        <p:txBody>
          <a:bodyPr anchor="t" rtlCol="false" tIns="0" lIns="0" bIns="0" rIns="0">
            <a:spAutoFit/>
          </a:bodyPr>
          <a:lstStyle/>
          <a:p>
            <a:pPr algn="ctr">
              <a:lnSpc>
                <a:spcPts val="5700"/>
              </a:lnSpc>
            </a:pPr>
            <a:r>
              <a:rPr lang="en-US" sz="3800" b="true">
                <a:solidFill>
                  <a:srgbClr val="172D75"/>
                </a:solidFill>
                <a:latin typeface="Agrandir Bold"/>
                <a:ea typeface="Agrandir Bold"/>
                <a:cs typeface="Agrandir Bold"/>
                <a:sym typeface="Agrandir Bold"/>
              </a:rPr>
              <a:t>Dataset: </a:t>
            </a:r>
            <a:r>
              <a:rPr lang="en-US" sz="3800">
                <a:solidFill>
                  <a:srgbClr val="172D75"/>
                </a:solidFill>
                <a:latin typeface="Agrandir"/>
                <a:ea typeface="Agrandir"/>
                <a:cs typeface="Agrandir"/>
                <a:sym typeface="Agrandir"/>
              </a:rPr>
              <a:t>Values of individual residential properties sold from 2006 - 2010</a:t>
            </a:r>
          </a:p>
        </p:txBody>
      </p:sp>
      <p:sp>
        <p:nvSpPr>
          <p:cNvPr name="TextBox 5" id="5"/>
          <p:cNvSpPr txBox="true"/>
          <p:nvPr/>
        </p:nvSpPr>
        <p:spPr>
          <a:xfrm rot="0">
            <a:off x="512362" y="271974"/>
            <a:ext cx="11279007" cy="1055357"/>
          </a:xfrm>
          <a:prstGeom prst="rect">
            <a:avLst/>
          </a:prstGeom>
        </p:spPr>
        <p:txBody>
          <a:bodyPr anchor="t" rtlCol="false" tIns="0" lIns="0" bIns="0" rIns="0">
            <a:spAutoFit/>
          </a:bodyPr>
          <a:lstStyle/>
          <a:p>
            <a:pPr algn="l">
              <a:lnSpc>
                <a:spcPts val="6838"/>
              </a:lnSpc>
            </a:pPr>
            <a:r>
              <a:rPr lang="en-US" sz="5998">
                <a:solidFill>
                  <a:srgbClr val="000000"/>
                </a:solidFill>
                <a:latin typeface="Agrandir"/>
                <a:ea typeface="Agrandir"/>
                <a:cs typeface="Agrandir"/>
                <a:sym typeface="Agrandir"/>
              </a:rPr>
              <a:t>Data Information:</a:t>
            </a:r>
          </a:p>
        </p:txBody>
      </p:sp>
      <p:sp>
        <p:nvSpPr>
          <p:cNvPr name="TextBox 6" id="6"/>
          <p:cNvSpPr txBox="true"/>
          <p:nvPr/>
        </p:nvSpPr>
        <p:spPr>
          <a:xfrm rot="0">
            <a:off x="3403948" y="3431630"/>
            <a:ext cx="5771079" cy="918211"/>
          </a:xfrm>
          <a:prstGeom prst="rect">
            <a:avLst/>
          </a:prstGeom>
        </p:spPr>
        <p:txBody>
          <a:bodyPr anchor="t" rtlCol="false" tIns="0" lIns="0" bIns="0" rIns="0">
            <a:spAutoFit/>
          </a:bodyPr>
          <a:lstStyle/>
          <a:p>
            <a:pPr algn="ctr" marL="755647" indent="-377824" lvl="1">
              <a:lnSpc>
                <a:spcPts val="7244"/>
              </a:lnSpc>
              <a:buFont typeface="Arial"/>
              <a:buChar char="•"/>
            </a:pPr>
            <a:r>
              <a:rPr lang="en-US" sz="3499">
                <a:solidFill>
                  <a:srgbClr val="000000"/>
                </a:solidFill>
                <a:latin typeface="Agrandir"/>
                <a:ea typeface="Agrandir"/>
                <a:cs typeface="Agrandir"/>
                <a:sym typeface="Agrandir"/>
              </a:rPr>
              <a:t>Rows: 2637 data entries</a:t>
            </a:r>
          </a:p>
        </p:txBody>
      </p:sp>
      <p:sp>
        <p:nvSpPr>
          <p:cNvPr name="TextBox 7" id="7"/>
          <p:cNvSpPr txBox="true"/>
          <p:nvPr/>
        </p:nvSpPr>
        <p:spPr>
          <a:xfrm rot="0">
            <a:off x="3403948" y="4378416"/>
            <a:ext cx="11632883" cy="918211"/>
          </a:xfrm>
          <a:prstGeom prst="rect">
            <a:avLst/>
          </a:prstGeom>
        </p:spPr>
        <p:txBody>
          <a:bodyPr anchor="t" rtlCol="false" tIns="0" lIns="0" bIns="0" rIns="0">
            <a:spAutoFit/>
          </a:bodyPr>
          <a:lstStyle/>
          <a:p>
            <a:pPr algn="ctr" marL="755647" indent="-377824" lvl="1">
              <a:lnSpc>
                <a:spcPts val="7244"/>
              </a:lnSpc>
              <a:buFont typeface="Arial"/>
              <a:buChar char="•"/>
            </a:pPr>
            <a:r>
              <a:rPr lang="en-US" sz="3499">
                <a:solidFill>
                  <a:srgbClr val="000000"/>
                </a:solidFill>
                <a:latin typeface="Agrandir"/>
                <a:ea typeface="Agrandir"/>
                <a:cs typeface="Agrandir"/>
                <a:sym typeface="Agrandir"/>
              </a:rPr>
              <a:t>C</a:t>
            </a:r>
            <a:r>
              <a:rPr lang="en-US" sz="3499">
                <a:solidFill>
                  <a:srgbClr val="000000"/>
                </a:solidFill>
                <a:latin typeface="Agrandir"/>
                <a:ea typeface="Agrandir"/>
                <a:cs typeface="Agrandir"/>
                <a:sym typeface="Agrandir"/>
              </a:rPr>
              <a:t>olumns: 81 variables excluding observation number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06910" y="3433845"/>
            <a:ext cx="45020" cy="2076544"/>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4088446" y="1940518"/>
            <a:ext cx="5311997" cy="1493327"/>
            <a:chOff x="0" y="0"/>
            <a:chExt cx="7082662" cy="1991103"/>
          </a:xfrm>
        </p:grpSpPr>
        <p:grpSp>
          <p:nvGrpSpPr>
            <p:cNvPr name="Group 4" id="4"/>
            <p:cNvGrpSpPr/>
            <p:nvPr/>
          </p:nvGrpSpPr>
          <p:grpSpPr>
            <a:xfrm rot="0">
              <a:off x="0" y="0"/>
              <a:ext cx="7082662" cy="1991103"/>
              <a:chOff x="0" y="0"/>
              <a:chExt cx="1399044" cy="393304"/>
            </a:xfrm>
          </p:grpSpPr>
          <p:sp>
            <p:nvSpPr>
              <p:cNvPr name="Freeform 5" id="5"/>
              <p:cNvSpPr/>
              <p:nvPr/>
            </p:nvSpPr>
            <p:spPr>
              <a:xfrm flipH="false" flipV="false" rot="0">
                <a:off x="0" y="0"/>
                <a:ext cx="1399044" cy="393304"/>
              </a:xfrm>
              <a:custGeom>
                <a:avLst/>
                <a:gdLst/>
                <a:ahLst/>
                <a:cxnLst/>
                <a:rect r="r" b="b" t="t" l="l"/>
                <a:pathLst>
                  <a:path h="393304" w="1399044">
                    <a:moveTo>
                      <a:pt x="74329" y="0"/>
                    </a:moveTo>
                    <a:lnTo>
                      <a:pt x="1324715" y="0"/>
                    </a:lnTo>
                    <a:cubicBezTo>
                      <a:pt x="1344428" y="0"/>
                      <a:pt x="1363334" y="7831"/>
                      <a:pt x="1377274" y="21771"/>
                    </a:cubicBezTo>
                    <a:cubicBezTo>
                      <a:pt x="1391213" y="35710"/>
                      <a:pt x="1399044" y="54616"/>
                      <a:pt x="1399044" y="74329"/>
                    </a:cubicBezTo>
                    <a:lnTo>
                      <a:pt x="1399044" y="318975"/>
                    </a:lnTo>
                    <a:cubicBezTo>
                      <a:pt x="1399044" y="360026"/>
                      <a:pt x="1365766" y="393304"/>
                      <a:pt x="1324715" y="393304"/>
                    </a:cubicBezTo>
                    <a:lnTo>
                      <a:pt x="74329" y="393304"/>
                    </a:lnTo>
                    <a:cubicBezTo>
                      <a:pt x="33278" y="393304"/>
                      <a:pt x="0" y="360026"/>
                      <a:pt x="0" y="318975"/>
                    </a:cubicBezTo>
                    <a:lnTo>
                      <a:pt x="0" y="74329"/>
                    </a:lnTo>
                    <a:cubicBezTo>
                      <a:pt x="0" y="33278"/>
                      <a:pt x="33278" y="0"/>
                      <a:pt x="74329" y="0"/>
                    </a:cubicBezTo>
                    <a:close/>
                  </a:path>
                </a:pathLst>
              </a:custGeom>
              <a:solidFill>
                <a:srgbClr val="000000">
                  <a:alpha val="0"/>
                </a:srgbClr>
              </a:solidFill>
              <a:ln w="38100" cap="rnd">
                <a:solidFill>
                  <a:srgbClr val="2145B2"/>
                </a:solidFill>
                <a:prstDash val="solid"/>
                <a:round/>
              </a:ln>
            </p:spPr>
          </p:sp>
          <p:sp>
            <p:nvSpPr>
              <p:cNvPr name="TextBox 6" id="6"/>
              <p:cNvSpPr txBox="true"/>
              <p:nvPr/>
            </p:nvSpPr>
            <p:spPr>
              <a:xfrm>
                <a:off x="0" y="-85725"/>
                <a:ext cx="1399044" cy="479029"/>
              </a:xfrm>
              <a:prstGeom prst="rect">
                <a:avLst/>
              </a:prstGeom>
            </p:spPr>
            <p:txBody>
              <a:bodyPr anchor="ctr" rtlCol="false" tIns="50800" lIns="50800" bIns="50800" rIns="50800"/>
              <a:lstStyle/>
              <a:p>
                <a:pPr algn="r">
                  <a:lnSpc>
                    <a:spcPts val="2659"/>
                  </a:lnSpc>
                </a:pPr>
              </a:p>
            </p:txBody>
          </p:sp>
        </p:grpSp>
        <p:sp>
          <p:nvSpPr>
            <p:cNvPr name="TextBox 7" id="7"/>
            <p:cNvSpPr txBox="true"/>
            <p:nvPr/>
          </p:nvSpPr>
          <p:spPr>
            <a:xfrm rot="0">
              <a:off x="190365" y="538743"/>
              <a:ext cx="6701931"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Dataset</a:t>
              </a:r>
            </a:p>
          </p:txBody>
        </p:sp>
      </p:grpSp>
      <p:sp>
        <p:nvSpPr>
          <p:cNvPr name="TextBox 8" id="8"/>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Cleaning:</a:t>
            </a:r>
          </a:p>
        </p:txBody>
      </p:sp>
      <p:sp>
        <p:nvSpPr>
          <p:cNvPr name="TextBox 9" id="9"/>
          <p:cNvSpPr txBox="true"/>
          <p:nvPr/>
        </p:nvSpPr>
        <p:spPr>
          <a:xfrm rot="0">
            <a:off x="8638190" y="3655416"/>
            <a:ext cx="6779068" cy="1312545"/>
          </a:xfrm>
          <a:prstGeom prst="rect">
            <a:avLst/>
          </a:prstGeom>
        </p:spPr>
        <p:txBody>
          <a:bodyPr anchor="t" rtlCol="false" tIns="0" lIns="0" bIns="0" rIns="0">
            <a:spAutoFit/>
          </a:bodyPr>
          <a:lstStyle/>
          <a:p>
            <a:pPr algn="l">
              <a:lnSpc>
                <a:spcPts val="5040"/>
              </a:lnSpc>
            </a:pPr>
            <a:r>
              <a:rPr lang="en-US" b="true" sz="3000">
                <a:solidFill>
                  <a:srgbClr val="0A699E"/>
                </a:solidFill>
                <a:latin typeface="Agrandir Bold"/>
                <a:ea typeface="Agrandir Bold"/>
                <a:cs typeface="Agrandir Bold"/>
                <a:sym typeface="Agrandir Bold"/>
              </a:rPr>
              <a:t>(1) Drop the identifier number (PID)</a:t>
            </a:r>
          </a:p>
          <a:p>
            <a:pPr algn="l">
              <a:lnSpc>
                <a:spcPts val="5040"/>
              </a:lnSpc>
            </a:pPr>
            <a:r>
              <a:rPr lang="en-US" b="true" sz="3000">
                <a:solidFill>
                  <a:srgbClr val="0A699E"/>
                </a:solidFill>
                <a:latin typeface="Agrandir Bold"/>
                <a:ea typeface="Agrandir Bold"/>
                <a:cs typeface="Agrandir Bold"/>
                <a:sym typeface="Agrandir Bold"/>
              </a:rPr>
              <a:t>(2) Drop  NaN</a:t>
            </a:r>
          </a:p>
        </p:txBody>
      </p:sp>
      <p:sp>
        <p:nvSpPr>
          <p:cNvPr name="TextBox 10" id="10"/>
          <p:cNvSpPr txBox="true"/>
          <p:nvPr/>
        </p:nvSpPr>
        <p:spPr>
          <a:xfrm rot="0">
            <a:off x="9769807" y="1998837"/>
            <a:ext cx="4632727" cy="770763"/>
          </a:xfrm>
          <a:prstGeom prst="rect">
            <a:avLst/>
          </a:prstGeom>
        </p:spPr>
        <p:txBody>
          <a:bodyPr anchor="t" rtlCol="false" tIns="0" lIns="0" bIns="0" rIns="0">
            <a:spAutoFit/>
          </a:bodyPr>
          <a:lstStyle/>
          <a:p>
            <a:pPr algn="l">
              <a:lnSpc>
                <a:spcPts val="2736"/>
              </a:lnSpc>
            </a:pPr>
            <a:r>
              <a:rPr lang="en-US" sz="2400">
                <a:solidFill>
                  <a:srgbClr val="000000"/>
                </a:solidFill>
                <a:latin typeface="Agrandir"/>
                <a:ea typeface="Agrandir"/>
                <a:cs typeface="Agrandir"/>
                <a:sym typeface="Agrandir"/>
              </a:rPr>
              <a:t>Rows:      2637 entries</a:t>
            </a:r>
          </a:p>
          <a:p>
            <a:pPr algn="l">
              <a:lnSpc>
                <a:spcPts val="2736"/>
              </a:lnSpc>
            </a:pPr>
            <a:r>
              <a:rPr lang="en-US" sz="2400">
                <a:solidFill>
                  <a:srgbClr val="000000"/>
                </a:solidFill>
                <a:latin typeface="Agrandir"/>
                <a:ea typeface="Agrandir"/>
                <a:cs typeface="Agrandir"/>
                <a:sym typeface="Agrandir"/>
              </a:rPr>
              <a:t>Columns: 81     variables </a:t>
            </a:r>
          </a:p>
        </p:txBody>
      </p:sp>
      <p:sp>
        <p:nvSpPr>
          <p:cNvPr name="Freeform 11" id="11"/>
          <p:cNvSpPr/>
          <p:nvPr/>
        </p:nvSpPr>
        <p:spPr>
          <a:xfrm flipH="false" flipV="false" rot="0">
            <a:off x="1446786" y="1940518"/>
            <a:ext cx="1933721" cy="1658165"/>
          </a:xfrm>
          <a:custGeom>
            <a:avLst/>
            <a:gdLst/>
            <a:ahLst/>
            <a:cxnLst/>
            <a:rect r="r" b="b" t="t" l="l"/>
            <a:pathLst>
              <a:path h="1658165" w="1933721">
                <a:moveTo>
                  <a:pt x="0" y="0"/>
                </a:moveTo>
                <a:lnTo>
                  <a:pt x="1933721" y="0"/>
                </a:lnTo>
                <a:lnTo>
                  <a:pt x="1933721" y="1658165"/>
                </a:lnTo>
                <a:lnTo>
                  <a:pt x="0" y="1658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150912" y="5633398"/>
            <a:ext cx="5311997" cy="1493327"/>
            <a:chOff x="0" y="0"/>
            <a:chExt cx="7082662" cy="1991103"/>
          </a:xfrm>
        </p:grpSpPr>
        <p:grpSp>
          <p:nvGrpSpPr>
            <p:cNvPr name="Group 13" id="13"/>
            <p:cNvGrpSpPr/>
            <p:nvPr/>
          </p:nvGrpSpPr>
          <p:grpSpPr>
            <a:xfrm rot="0">
              <a:off x="0" y="0"/>
              <a:ext cx="7082662" cy="1991103"/>
              <a:chOff x="0" y="0"/>
              <a:chExt cx="1399044" cy="393304"/>
            </a:xfrm>
          </p:grpSpPr>
          <p:sp>
            <p:nvSpPr>
              <p:cNvPr name="Freeform 14" id="14"/>
              <p:cNvSpPr/>
              <p:nvPr/>
            </p:nvSpPr>
            <p:spPr>
              <a:xfrm flipH="false" flipV="false" rot="0">
                <a:off x="0" y="0"/>
                <a:ext cx="1399044" cy="393304"/>
              </a:xfrm>
              <a:custGeom>
                <a:avLst/>
                <a:gdLst/>
                <a:ahLst/>
                <a:cxnLst/>
                <a:rect r="r" b="b" t="t" l="l"/>
                <a:pathLst>
                  <a:path h="393304" w="1399044">
                    <a:moveTo>
                      <a:pt x="74329" y="0"/>
                    </a:moveTo>
                    <a:lnTo>
                      <a:pt x="1324715" y="0"/>
                    </a:lnTo>
                    <a:cubicBezTo>
                      <a:pt x="1344428" y="0"/>
                      <a:pt x="1363334" y="7831"/>
                      <a:pt x="1377274" y="21771"/>
                    </a:cubicBezTo>
                    <a:cubicBezTo>
                      <a:pt x="1391213" y="35710"/>
                      <a:pt x="1399044" y="54616"/>
                      <a:pt x="1399044" y="74329"/>
                    </a:cubicBezTo>
                    <a:lnTo>
                      <a:pt x="1399044" y="318975"/>
                    </a:lnTo>
                    <a:cubicBezTo>
                      <a:pt x="1399044" y="360026"/>
                      <a:pt x="1365766" y="393304"/>
                      <a:pt x="1324715" y="393304"/>
                    </a:cubicBezTo>
                    <a:lnTo>
                      <a:pt x="74329" y="393304"/>
                    </a:lnTo>
                    <a:cubicBezTo>
                      <a:pt x="33278" y="393304"/>
                      <a:pt x="0" y="360026"/>
                      <a:pt x="0" y="318975"/>
                    </a:cubicBezTo>
                    <a:lnTo>
                      <a:pt x="0" y="74329"/>
                    </a:lnTo>
                    <a:cubicBezTo>
                      <a:pt x="0" y="33278"/>
                      <a:pt x="33278" y="0"/>
                      <a:pt x="74329" y="0"/>
                    </a:cubicBezTo>
                    <a:close/>
                  </a:path>
                </a:pathLst>
              </a:custGeom>
              <a:solidFill>
                <a:srgbClr val="000000">
                  <a:alpha val="0"/>
                </a:srgbClr>
              </a:solidFill>
              <a:ln w="38100" cap="rnd">
                <a:solidFill>
                  <a:srgbClr val="2145B2"/>
                </a:solidFill>
                <a:prstDash val="solid"/>
                <a:round/>
              </a:ln>
            </p:spPr>
          </p:sp>
          <p:sp>
            <p:nvSpPr>
              <p:cNvPr name="TextBox 15" id="15"/>
              <p:cNvSpPr txBox="true"/>
              <p:nvPr/>
            </p:nvSpPr>
            <p:spPr>
              <a:xfrm>
                <a:off x="0" y="-85725"/>
                <a:ext cx="1399044" cy="479029"/>
              </a:xfrm>
              <a:prstGeom prst="rect">
                <a:avLst/>
              </a:prstGeom>
            </p:spPr>
            <p:txBody>
              <a:bodyPr anchor="ctr" rtlCol="false" tIns="50800" lIns="50800" bIns="50800" rIns="50800"/>
              <a:lstStyle/>
              <a:p>
                <a:pPr algn="r">
                  <a:lnSpc>
                    <a:spcPts val="2659"/>
                  </a:lnSpc>
                </a:pPr>
              </a:p>
            </p:txBody>
          </p:sp>
        </p:grpSp>
        <p:sp>
          <p:nvSpPr>
            <p:cNvPr name="TextBox 16" id="16"/>
            <p:cNvSpPr txBox="true"/>
            <p:nvPr/>
          </p:nvSpPr>
          <p:spPr>
            <a:xfrm rot="0">
              <a:off x="190365" y="538743"/>
              <a:ext cx="6701931"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Non-null data</a:t>
              </a:r>
            </a:p>
          </p:txBody>
        </p:sp>
      </p:grpSp>
      <p:graphicFrame>
        <p:nvGraphicFramePr>
          <p:cNvPr name="Table 17" id="17"/>
          <p:cNvGraphicFramePr>
            <a:graphicFrameLocks noGrp="true"/>
          </p:cNvGraphicFramePr>
          <p:nvPr/>
        </p:nvGraphicFramePr>
        <p:xfrm>
          <a:off x="4760969" y="7448550"/>
          <a:ext cx="4091883" cy="1809750"/>
        </p:xfrm>
        <a:graphic>
          <a:graphicData uri="http://schemas.openxmlformats.org/drawingml/2006/table">
            <a:tbl>
              <a:tblPr/>
              <a:tblGrid>
                <a:gridCol w="2834434"/>
                <a:gridCol w="1257449"/>
              </a:tblGrid>
              <a:tr h="904875">
                <a:tc>
                  <a:txBody>
                    <a:bodyPr anchor="t" rtlCol="false"/>
                    <a:lstStyle/>
                    <a:p>
                      <a:pPr algn="ctr">
                        <a:lnSpc>
                          <a:spcPts val="3359"/>
                        </a:lnSpc>
                        <a:defRPr/>
                      </a:pPr>
                      <a:r>
                        <a:rPr lang="en-US" sz="2400">
                          <a:solidFill>
                            <a:srgbClr val="000000"/>
                          </a:solidFill>
                          <a:latin typeface="Agrandir"/>
                          <a:ea typeface="Agrandir"/>
                          <a:cs typeface="Agrandir"/>
                          <a:sym typeface="Agrandir"/>
                        </a:rPr>
                        <a:t>Entries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grandir"/>
                          <a:ea typeface="Agrandir"/>
                          <a:cs typeface="Agrandir"/>
                          <a:sym typeface="Agrandir"/>
                        </a:rPr>
                        <a:t>2637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4875">
                <a:tc>
                  <a:txBody>
                    <a:bodyPr anchor="t" rtlCol="false"/>
                    <a:lstStyle/>
                    <a:p>
                      <a:pPr algn="ctr">
                        <a:lnSpc>
                          <a:spcPts val="3359"/>
                        </a:lnSpc>
                        <a:defRPr/>
                      </a:pPr>
                      <a:r>
                        <a:rPr lang="en-US" sz="2400">
                          <a:solidFill>
                            <a:srgbClr val="000000"/>
                          </a:solidFill>
                          <a:latin typeface="Agrandir"/>
                          <a:ea typeface="Agrandir"/>
                          <a:cs typeface="Agrandir"/>
                          <a:sym typeface="Agrandir"/>
                        </a:rPr>
                        <a:t>Variables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grandir"/>
                          <a:ea typeface="Agrandir"/>
                          <a:cs typeface="Agrandir"/>
                          <a:sym typeface="Agrandir"/>
                        </a:rPr>
                        <a:t>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208889" y="7284128"/>
            <a:ext cx="0" cy="966839"/>
          </a:xfrm>
          <a:prstGeom prst="line">
            <a:avLst/>
          </a:prstGeom>
          <a:ln cap="flat" w="38100">
            <a:solidFill>
              <a:srgbClr val="000000"/>
            </a:solidFill>
            <a:prstDash val="solid"/>
            <a:headEnd type="none" len="sm" w="sm"/>
            <a:tailEnd type="arrow" len="sm" w="med"/>
          </a:ln>
        </p:spPr>
      </p:sp>
      <p:sp>
        <p:nvSpPr>
          <p:cNvPr name="Freeform 3" id="3"/>
          <p:cNvSpPr/>
          <p:nvPr/>
        </p:nvSpPr>
        <p:spPr>
          <a:xfrm flipH="false" flipV="false" rot="0">
            <a:off x="1446786" y="1940518"/>
            <a:ext cx="1933721" cy="1658165"/>
          </a:xfrm>
          <a:custGeom>
            <a:avLst/>
            <a:gdLst/>
            <a:ahLst/>
            <a:cxnLst/>
            <a:rect r="r" b="b" t="t" l="l"/>
            <a:pathLst>
              <a:path h="1658165" w="1933721">
                <a:moveTo>
                  <a:pt x="0" y="0"/>
                </a:moveTo>
                <a:lnTo>
                  <a:pt x="1933721" y="0"/>
                </a:lnTo>
                <a:lnTo>
                  <a:pt x="1933721" y="1658165"/>
                </a:lnTo>
                <a:lnTo>
                  <a:pt x="0" y="1658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488002" y="1330918"/>
            <a:ext cx="5311997" cy="1493327"/>
            <a:chOff x="0" y="0"/>
            <a:chExt cx="7082662" cy="1991103"/>
          </a:xfrm>
        </p:grpSpPr>
        <p:grpSp>
          <p:nvGrpSpPr>
            <p:cNvPr name="Group 5" id="5"/>
            <p:cNvGrpSpPr/>
            <p:nvPr/>
          </p:nvGrpSpPr>
          <p:grpSpPr>
            <a:xfrm rot="0">
              <a:off x="0" y="0"/>
              <a:ext cx="7082662" cy="1991103"/>
              <a:chOff x="0" y="0"/>
              <a:chExt cx="1399044" cy="393304"/>
            </a:xfrm>
          </p:grpSpPr>
          <p:sp>
            <p:nvSpPr>
              <p:cNvPr name="Freeform 6" id="6"/>
              <p:cNvSpPr/>
              <p:nvPr/>
            </p:nvSpPr>
            <p:spPr>
              <a:xfrm flipH="false" flipV="false" rot="0">
                <a:off x="0" y="0"/>
                <a:ext cx="1399044" cy="393304"/>
              </a:xfrm>
              <a:custGeom>
                <a:avLst/>
                <a:gdLst/>
                <a:ahLst/>
                <a:cxnLst/>
                <a:rect r="r" b="b" t="t" l="l"/>
                <a:pathLst>
                  <a:path h="393304" w="1399044">
                    <a:moveTo>
                      <a:pt x="74329" y="0"/>
                    </a:moveTo>
                    <a:lnTo>
                      <a:pt x="1324715" y="0"/>
                    </a:lnTo>
                    <a:cubicBezTo>
                      <a:pt x="1344428" y="0"/>
                      <a:pt x="1363334" y="7831"/>
                      <a:pt x="1377274" y="21771"/>
                    </a:cubicBezTo>
                    <a:cubicBezTo>
                      <a:pt x="1391213" y="35710"/>
                      <a:pt x="1399044" y="54616"/>
                      <a:pt x="1399044" y="74329"/>
                    </a:cubicBezTo>
                    <a:lnTo>
                      <a:pt x="1399044" y="318975"/>
                    </a:lnTo>
                    <a:cubicBezTo>
                      <a:pt x="1399044" y="360026"/>
                      <a:pt x="1365766" y="393304"/>
                      <a:pt x="1324715" y="393304"/>
                    </a:cubicBezTo>
                    <a:lnTo>
                      <a:pt x="74329" y="393304"/>
                    </a:lnTo>
                    <a:cubicBezTo>
                      <a:pt x="33278" y="393304"/>
                      <a:pt x="0" y="360026"/>
                      <a:pt x="0" y="318975"/>
                    </a:cubicBezTo>
                    <a:lnTo>
                      <a:pt x="0" y="74329"/>
                    </a:lnTo>
                    <a:cubicBezTo>
                      <a:pt x="0" y="33278"/>
                      <a:pt x="33278" y="0"/>
                      <a:pt x="74329" y="0"/>
                    </a:cubicBezTo>
                    <a:close/>
                  </a:path>
                </a:pathLst>
              </a:custGeom>
              <a:solidFill>
                <a:srgbClr val="000000">
                  <a:alpha val="0"/>
                </a:srgbClr>
              </a:solidFill>
              <a:ln w="38100" cap="rnd">
                <a:solidFill>
                  <a:srgbClr val="2145B2"/>
                </a:solidFill>
                <a:prstDash val="solid"/>
                <a:round/>
              </a:ln>
            </p:spPr>
          </p:sp>
          <p:sp>
            <p:nvSpPr>
              <p:cNvPr name="TextBox 7" id="7"/>
              <p:cNvSpPr txBox="true"/>
              <p:nvPr/>
            </p:nvSpPr>
            <p:spPr>
              <a:xfrm>
                <a:off x="0" y="-85725"/>
                <a:ext cx="1399044" cy="479029"/>
              </a:xfrm>
              <a:prstGeom prst="rect">
                <a:avLst/>
              </a:prstGeom>
            </p:spPr>
            <p:txBody>
              <a:bodyPr anchor="ctr" rtlCol="false" tIns="50800" lIns="50800" bIns="50800" rIns="50800"/>
              <a:lstStyle/>
              <a:p>
                <a:pPr algn="r">
                  <a:lnSpc>
                    <a:spcPts val="2659"/>
                  </a:lnSpc>
                </a:pPr>
              </a:p>
            </p:txBody>
          </p:sp>
        </p:grpSp>
        <p:sp>
          <p:nvSpPr>
            <p:cNvPr name="TextBox 8" id="8"/>
            <p:cNvSpPr txBox="true"/>
            <p:nvPr/>
          </p:nvSpPr>
          <p:spPr>
            <a:xfrm rot="0">
              <a:off x="190365" y="538743"/>
              <a:ext cx="6701931"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Non-null data</a:t>
              </a:r>
            </a:p>
          </p:txBody>
        </p:sp>
      </p:grpSp>
      <p:grpSp>
        <p:nvGrpSpPr>
          <p:cNvPr name="Group 9" id="9"/>
          <p:cNvGrpSpPr/>
          <p:nvPr/>
        </p:nvGrpSpPr>
        <p:grpSpPr>
          <a:xfrm rot="0">
            <a:off x="5476929" y="5793187"/>
            <a:ext cx="7425822" cy="1493327"/>
            <a:chOff x="0" y="0"/>
            <a:chExt cx="9901096" cy="1991103"/>
          </a:xfrm>
        </p:grpSpPr>
        <p:grpSp>
          <p:nvGrpSpPr>
            <p:cNvPr name="Group 10" id="10"/>
            <p:cNvGrpSpPr/>
            <p:nvPr/>
          </p:nvGrpSpPr>
          <p:grpSpPr>
            <a:xfrm rot="0">
              <a:off x="0" y="0"/>
              <a:ext cx="9901096" cy="1991103"/>
              <a:chOff x="0" y="0"/>
              <a:chExt cx="1955772" cy="393304"/>
            </a:xfrm>
          </p:grpSpPr>
          <p:sp>
            <p:nvSpPr>
              <p:cNvPr name="Freeform 11" id="11"/>
              <p:cNvSpPr/>
              <p:nvPr/>
            </p:nvSpPr>
            <p:spPr>
              <a:xfrm flipH="false" flipV="false" rot="0">
                <a:off x="0" y="0"/>
                <a:ext cx="1955772" cy="393304"/>
              </a:xfrm>
              <a:custGeom>
                <a:avLst/>
                <a:gdLst/>
                <a:ahLst/>
                <a:cxnLst/>
                <a:rect r="r" b="b" t="t" l="l"/>
                <a:pathLst>
                  <a:path h="393304" w="1955772">
                    <a:moveTo>
                      <a:pt x="53171" y="0"/>
                    </a:moveTo>
                    <a:lnTo>
                      <a:pt x="1902601" y="0"/>
                    </a:lnTo>
                    <a:cubicBezTo>
                      <a:pt x="1916703" y="0"/>
                      <a:pt x="1930227" y="5602"/>
                      <a:pt x="1940198" y="15573"/>
                    </a:cubicBezTo>
                    <a:cubicBezTo>
                      <a:pt x="1950170" y="25545"/>
                      <a:pt x="1955772" y="39069"/>
                      <a:pt x="1955772" y="53171"/>
                    </a:cubicBezTo>
                    <a:lnTo>
                      <a:pt x="1955772" y="340133"/>
                    </a:lnTo>
                    <a:cubicBezTo>
                      <a:pt x="1955772" y="354235"/>
                      <a:pt x="1950170" y="367759"/>
                      <a:pt x="1940198" y="377731"/>
                    </a:cubicBezTo>
                    <a:cubicBezTo>
                      <a:pt x="1930227" y="387702"/>
                      <a:pt x="1916703" y="393304"/>
                      <a:pt x="1902601" y="393304"/>
                    </a:cubicBezTo>
                    <a:lnTo>
                      <a:pt x="53171" y="393304"/>
                    </a:lnTo>
                    <a:cubicBezTo>
                      <a:pt x="23805" y="393304"/>
                      <a:pt x="0" y="369499"/>
                      <a:pt x="0" y="340133"/>
                    </a:cubicBezTo>
                    <a:lnTo>
                      <a:pt x="0" y="53171"/>
                    </a:lnTo>
                    <a:cubicBezTo>
                      <a:pt x="0" y="23805"/>
                      <a:pt x="23805" y="0"/>
                      <a:pt x="53171" y="0"/>
                    </a:cubicBezTo>
                    <a:close/>
                  </a:path>
                </a:pathLst>
              </a:custGeom>
              <a:solidFill>
                <a:srgbClr val="000000">
                  <a:alpha val="0"/>
                </a:srgbClr>
              </a:solidFill>
              <a:ln w="38100" cap="rnd">
                <a:solidFill>
                  <a:srgbClr val="2145B2"/>
                </a:solidFill>
                <a:prstDash val="solid"/>
                <a:round/>
              </a:ln>
            </p:spPr>
          </p:sp>
          <p:sp>
            <p:nvSpPr>
              <p:cNvPr name="TextBox 12" id="12"/>
              <p:cNvSpPr txBox="true"/>
              <p:nvPr/>
            </p:nvSpPr>
            <p:spPr>
              <a:xfrm>
                <a:off x="0" y="-85725"/>
                <a:ext cx="1955772" cy="479029"/>
              </a:xfrm>
              <a:prstGeom prst="rect">
                <a:avLst/>
              </a:prstGeom>
            </p:spPr>
            <p:txBody>
              <a:bodyPr anchor="ctr" rtlCol="false" tIns="50800" lIns="50800" bIns="50800" rIns="50800"/>
              <a:lstStyle/>
              <a:p>
                <a:pPr algn="r">
                  <a:lnSpc>
                    <a:spcPts val="2659"/>
                  </a:lnSpc>
                </a:pPr>
              </a:p>
            </p:txBody>
          </p:sp>
        </p:grpSp>
        <p:sp>
          <p:nvSpPr>
            <p:cNvPr name="TextBox 13" id="13"/>
            <p:cNvSpPr txBox="true"/>
            <p:nvPr/>
          </p:nvSpPr>
          <p:spPr>
            <a:xfrm rot="0">
              <a:off x="266118" y="538743"/>
              <a:ext cx="9368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Data transformation</a:t>
              </a:r>
            </a:p>
          </p:txBody>
        </p:sp>
      </p:grpSp>
      <p:sp>
        <p:nvSpPr>
          <p:cNvPr name="AutoShape 14" id="14"/>
          <p:cNvSpPr/>
          <p:nvPr/>
        </p:nvSpPr>
        <p:spPr>
          <a:xfrm>
            <a:off x="9144000" y="2824245"/>
            <a:ext cx="0" cy="774438"/>
          </a:xfrm>
          <a:prstGeom prst="line">
            <a:avLst/>
          </a:prstGeom>
          <a:ln cap="flat" w="38100">
            <a:solidFill>
              <a:srgbClr val="000000"/>
            </a:solidFill>
            <a:prstDash val="solid"/>
            <a:headEnd type="none" len="sm" w="sm"/>
            <a:tailEnd type="none" len="sm" w="sm"/>
          </a:ln>
        </p:spPr>
      </p:sp>
      <p:sp>
        <p:nvSpPr>
          <p:cNvPr name="AutoShape 15" id="15"/>
          <p:cNvSpPr/>
          <p:nvPr/>
        </p:nvSpPr>
        <p:spPr>
          <a:xfrm>
            <a:off x="5897880" y="3617733"/>
            <a:ext cx="6492240" cy="0"/>
          </a:xfrm>
          <a:prstGeom prst="line">
            <a:avLst/>
          </a:prstGeom>
          <a:ln cap="flat" w="38100">
            <a:solidFill>
              <a:srgbClr val="000000"/>
            </a:solidFill>
            <a:prstDash val="solid"/>
            <a:headEnd type="none" len="sm" w="sm"/>
            <a:tailEnd type="none" len="sm" w="sm"/>
          </a:ln>
        </p:spPr>
      </p:sp>
      <p:sp>
        <p:nvSpPr>
          <p:cNvPr name="AutoShape 16" id="16"/>
          <p:cNvSpPr/>
          <p:nvPr/>
        </p:nvSpPr>
        <p:spPr>
          <a:xfrm>
            <a:off x="5897880" y="3598683"/>
            <a:ext cx="0" cy="892477"/>
          </a:xfrm>
          <a:prstGeom prst="line">
            <a:avLst/>
          </a:prstGeom>
          <a:ln cap="flat" w="38100">
            <a:solidFill>
              <a:srgbClr val="000000"/>
            </a:solidFill>
            <a:prstDash val="solid"/>
            <a:headEnd type="none" len="sm" w="sm"/>
            <a:tailEnd type="arrow" len="sm" w="med"/>
          </a:ln>
        </p:spPr>
      </p:sp>
      <p:sp>
        <p:nvSpPr>
          <p:cNvPr name="AutoShape 17" id="17"/>
          <p:cNvSpPr/>
          <p:nvPr/>
        </p:nvSpPr>
        <p:spPr>
          <a:xfrm flipH="true">
            <a:off x="12390120" y="3598683"/>
            <a:ext cx="0" cy="892477"/>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4264129" y="4396481"/>
            <a:ext cx="3830253" cy="674370"/>
          </a:xfrm>
          <a:prstGeom prst="rect">
            <a:avLst/>
          </a:prstGeom>
        </p:spPr>
        <p:txBody>
          <a:bodyPr anchor="t" rtlCol="false" tIns="0" lIns="0" bIns="0" rIns="0">
            <a:spAutoFit/>
          </a:bodyPr>
          <a:lstStyle/>
          <a:p>
            <a:pPr algn="l">
              <a:lnSpc>
                <a:spcPts val="5040"/>
              </a:lnSpc>
            </a:pPr>
            <a:r>
              <a:rPr lang="en-US" sz="3000">
                <a:solidFill>
                  <a:srgbClr val="000000"/>
                </a:solidFill>
                <a:latin typeface="Agrandir"/>
                <a:ea typeface="Agrandir"/>
                <a:cs typeface="Agrandir"/>
                <a:sym typeface="Agrandir"/>
              </a:rPr>
              <a:t>Catagorical data (28)</a:t>
            </a:r>
          </a:p>
        </p:txBody>
      </p:sp>
      <p:sp>
        <p:nvSpPr>
          <p:cNvPr name="TextBox 19" id="19"/>
          <p:cNvSpPr txBox="true"/>
          <p:nvPr/>
        </p:nvSpPr>
        <p:spPr>
          <a:xfrm rot="0">
            <a:off x="10594444" y="4357810"/>
            <a:ext cx="3605153" cy="674370"/>
          </a:xfrm>
          <a:prstGeom prst="rect">
            <a:avLst/>
          </a:prstGeom>
        </p:spPr>
        <p:txBody>
          <a:bodyPr anchor="t" rtlCol="false" tIns="0" lIns="0" bIns="0" rIns="0">
            <a:spAutoFit/>
          </a:bodyPr>
          <a:lstStyle/>
          <a:p>
            <a:pPr algn="l">
              <a:lnSpc>
                <a:spcPts val="5040"/>
              </a:lnSpc>
            </a:pPr>
            <a:r>
              <a:rPr lang="en-US" sz="3000">
                <a:solidFill>
                  <a:srgbClr val="000000"/>
                </a:solidFill>
                <a:latin typeface="Agrandir"/>
                <a:ea typeface="Agrandir"/>
                <a:cs typeface="Agrandir"/>
                <a:sym typeface="Agrandir"/>
              </a:rPr>
              <a:t>Numerical data (26)</a:t>
            </a:r>
          </a:p>
        </p:txBody>
      </p:sp>
      <p:sp>
        <p:nvSpPr>
          <p:cNvPr name="AutoShape 20" id="20"/>
          <p:cNvSpPr/>
          <p:nvPr/>
        </p:nvSpPr>
        <p:spPr>
          <a:xfrm flipH="true">
            <a:off x="5897880" y="4935717"/>
            <a:ext cx="0" cy="857469"/>
          </a:xfrm>
          <a:prstGeom prst="line">
            <a:avLst/>
          </a:prstGeom>
          <a:ln cap="flat" w="38100">
            <a:solidFill>
              <a:srgbClr val="000000"/>
            </a:solidFill>
            <a:prstDash val="solid"/>
            <a:headEnd type="none" len="sm" w="sm"/>
            <a:tailEnd type="arrow" len="sm" w="med"/>
          </a:ln>
        </p:spPr>
      </p:sp>
      <p:sp>
        <p:nvSpPr>
          <p:cNvPr name="AutoShape 21" id="21"/>
          <p:cNvSpPr/>
          <p:nvPr/>
        </p:nvSpPr>
        <p:spPr>
          <a:xfrm flipH="true">
            <a:off x="12390120" y="5032180"/>
            <a:ext cx="6900" cy="761007"/>
          </a:xfrm>
          <a:prstGeom prst="line">
            <a:avLst/>
          </a:prstGeom>
          <a:ln cap="flat" w="38100">
            <a:solidFill>
              <a:srgbClr val="000000"/>
            </a:solidFill>
            <a:prstDash val="solid"/>
            <a:headEnd type="none" len="sm" w="sm"/>
            <a:tailEnd type="arrow" len="sm" w="med"/>
          </a:ln>
        </p:spPr>
      </p:sp>
      <p:graphicFrame>
        <p:nvGraphicFramePr>
          <p:cNvPr name="Table 22" id="22"/>
          <p:cNvGraphicFramePr>
            <a:graphicFrameLocks noGrp="true"/>
          </p:cNvGraphicFramePr>
          <p:nvPr/>
        </p:nvGraphicFramePr>
        <p:xfrm>
          <a:off x="7162948" y="8250967"/>
          <a:ext cx="4091883" cy="1809750"/>
        </p:xfrm>
        <a:graphic>
          <a:graphicData uri="http://schemas.openxmlformats.org/drawingml/2006/table">
            <a:tbl>
              <a:tblPr/>
              <a:tblGrid>
                <a:gridCol w="2834434"/>
                <a:gridCol w="1257449"/>
              </a:tblGrid>
              <a:tr h="904875">
                <a:tc>
                  <a:txBody>
                    <a:bodyPr anchor="t" rtlCol="false"/>
                    <a:lstStyle/>
                    <a:p>
                      <a:pPr algn="ctr">
                        <a:lnSpc>
                          <a:spcPts val="3359"/>
                        </a:lnSpc>
                        <a:defRPr/>
                      </a:pPr>
                      <a:r>
                        <a:rPr lang="en-US" sz="2400">
                          <a:solidFill>
                            <a:srgbClr val="000000"/>
                          </a:solidFill>
                          <a:latin typeface="Agrandir"/>
                          <a:ea typeface="Agrandir"/>
                          <a:cs typeface="Agrandir"/>
                          <a:sym typeface="Agrandir"/>
                        </a:rPr>
                        <a:t>Boolean (bool)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grandir"/>
                          <a:ea typeface="Agrandir"/>
                          <a:cs typeface="Agrandir"/>
                          <a:sym typeface="Agrandir"/>
                        </a:rPr>
                        <a:t>197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4875">
                <a:tc>
                  <a:txBody>
                    <a:bodyPr anchor="t" rtlCol="false"/>
                    <a:lstStyle/>
                    <a:p>
                      <a:pPr algn="ctr">
                        <a:lnSpc>
                          <a:spcPts val="3359"/>
                        </a:lnSpc>
                        <a:defRPr/>
                      </a:pPr>
                      <a:r>
                        <a:rPr lang="en-US" sz="2400">
                          <a:solidFill>
                            <a:srgbClr val="000000"/>
                          </a:solidFill>
                          <a:latin typeface="Agrandir"/>
                          <a:ea typeface="Agrandir"/>
                          <a:cs typeface="Agrandir"/>
                          <a:sym typeface="Agrandir"/>
                        </a:rPr>
                        <a:t>Numerical (int64)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grandir"/>
                          <a:ea typeface="Agrandir"/>
                          <a:cs typeface="Agrandir"/>
                          <a:sym typeface="Agrandir"/>
                        </a:rPr>
                        <a:t>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23" id="23"/>
          <p:cNvSpPr/>
          <p:nvPr/>
        </p:nvSpPr>
        <p:spPr>
          <a:xfrm flipH="false" flipV="false" rot="0">
            <a:off x="11254831" y="8516714"/>
            <a:ext cx="370694" cy="1278257"/>
          </a:xfrm>
          <a:custGeom>
            <a:avLst/>
            <a:gdLst/>
            <a:ahLst/>
            <a:cxnLst/>
            <a:rect r="r" b="b" t="t" l="l"/>
            <a:pathLst>
              <a:path h="1278257" w="370694">
                <a:moveTo>
                  <a:pt x="0" y="0"/>
                </a:moveTo>
                <a:lnTo>
                  <a:pt x="370694" y="0"/>
                </a:lnTo>
                <a:lnTo>
                  <a:pt x="370694" y="1278256"/>
                </a:lnTo>
                <a:lnTo>
                  <a:pt x="0" y="1278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Cleaning:</a:t>
            </a:r>
          </a:p>
        </p:txBody>
      </p:sp>
      <p:sp>
        <p:nvSpPr>
          <p:cNvPr name="TextBox 25" id="25"/>
          <p:cNvSpPr txBox="true"/>
          <p:nvPr/>
        </p:nvSpPr>
        <p:spPr>
          <a:xfrm rot="0">
            <a:off x="12390120" y="1658862"/>
            <a:ext cx="4430136" cy="770763"/>
          </a:xfrm>
          <a:prstGeom prst="rect">
            <a:avLst/>
          </a:prstGeom>
        </p:spPr>
        <p:txBody>
          <a:bodyPr anchor="t" rtlCol="false" tIns="0" lIns="0" bIns="0" rIns="0">
            <a:spAutoFit/>
          </a:bodyPr>
          <a:lstStyle/>
          <a:p>
            <a:pPr algn="l">
              <a:lnSpc>
                <a:spcPts val="2736"/>
              </a:lnSpc>
            </a:pPr>
            <a:r>
              <a:rPr lang="en-US" sz="2400">
                <a:solidFill>
                  <a:srgbClr val="000000"/>
                </a:solidFill>
                <a:latin typeface="Agrandir"/>
                <a:ea typeface="Agrandir"/>
                <a:cs typeface="Agrandir"/>
                <a:sym typeface="Agrandir"/>
              </a:rPr>
              <a:t>Rows:      2637 entries</a:t>
            </a:r>
          </a:p>
          <a:p>
            <a:pPr algn="l">
              <a:lnSpc>
                <a:spcPts val="2736"/>
              </a:lnSpc>
            </a:pPr>
            <a:r>
              <a:rPr lang="en-US" sz="2400">
                <a:solidFill>
                  <a:srgbClr val="000000"/>
                </a:solidFill>
                <a:latin typeface="Agrandir"/>
                <a:ea typeface="Agrandir"/>
                <a:cs typeface="Agrandir"/>
                <a:sym typeface="Agrandir"/>
              </a:rPr>
              <a:t>Columns: 54     variables</a:t>
            </a:r>
          </a:p>
        </p:txBody>
      </p:sp>
      <p:sp>
        <p:nvSpPr>
          <p:cNvPr name="TextBox 26" id="26"/>
          <p:cNvSpPr txBox="true"/>
          <p:nvPr/>
        </p:nvSpPr>
        <p:spPr>
          <a:xfrm rot="0">
            <a:off x="11511225" y="8783003"/>
            <a:ext cx="2974872" cy="674370"/>
          </a:xfrm>
          <a:prstGeom prst="rect">
            <a:avLst/>
          </a:prstGeom>
        </p:spPr>
        <p:txBody>
          <a:bodyPr anchor="t" rtlCol="false" tIns="0" lIns="0" bIns="0" rIns="0">
            <a:spAutoFit/>
          </a:bodyPr>
          <a:lstStyle/>
          <a:p>
            <a:pPr algn="ctr">
              <a:lnSpc>
                <a:spcPts val="5040"/>
              </a:lnSpc>
            </a:pPr>
            <a:r>
              <a:rPr lang="en-US" sz="3000">
                <a:solidFill>
                  <a:srgbClr val="000000"/>
                </a:solidFill>
                <a:latin typeface="Agrandir"/>
                <a:ea typeface="Agrandir"/>
                <a:cs typeface="Agrandir"/>
                <a:sym typeface="Agrandir"/>
              </a:rPr>
              <a:t>223 variables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7765" y="3788334"/>
            <a:ext cx="4241504" cy="4579222"/>
          </a:xfrm>
          <a:custGeom>
            <a:avLst/>
            <a:gdLst/>
            <a:ahLst/>
            <a:cxnLst/>
            <a:rect r="r" b="b" t="t" l="l"/>
            <a:pathLst>
              <a:path h="4579222" w="4241504">
                <a:moveTo>
                  <a:pt x="0" y="0"/>
                </a:moveTo>
                <a:lnTo>
                  <a:pt x="4241504" y="0"/>
                </a:lnTo>
                <a:lnTo>
                  <a:pt x="4241504" y="4579222"/>
                </a:lnTo>
                <a:lnTo>
                  <a:pt x="0" y="4579222"/>
                </a:lnTo>
                <a:lnTo>
                  <a:pt x="0" y="0"/>
                </a:lnTo>
                <a:close/>
              </a:path>
            </a:pathLst>
          </a:custGeom>
          <a:blipFill>
            <a:blip r:embed="rId2"/>
            <a:stretch>
              <a:fillRect l="0" t="0" r="0" b="0"/>
            </a:stretch>
          </a:blipFill>
        </p:spPr>
      </p:sp>
      <p:grpSp>
        <p:nvGrpSpPr>
          <p:cNvPr name="Group 3" id="3"/>
          <p:cNvGrpSpPr/>
          <p:nvPr/>
        </p:nvGrpSpPr>
        <p:grpSpPr>
          <a:xfrm rot="0">
            <a:off x="681926" y="1628257"/>
            <a:ext cx="6412870" cy="1493327"/>
            <a:chOff x="0" y="0"/>
            <a:chExt cx="8550493" cy="1991103"/>
          </a:xfrm>
        </p:grpSpPr>
        <p:grpSp>
          <p:nvGrpSpPr>
            <p:cNvPr name="Group 4" id="4"/>
            <p:cNvGrpSpPr/>
            <p:nvPr/>
          </p:nvGrpSpPr>
          <p:grpSpPr>
            <a:xfrm rot="0">
              <a:off x="0" y="0"/>
              <a:ext cx="8550493" cy="1991103"/>
              <a:chOff x="0" y="0"/>
              <a:chExt cx="1688986" cy="393304"/>
            </a:xfrm>
          </p:grpSpPr>
          <p:sp>
            <p:nvSpPr>
              <p:cNvPr name="Freeform 5" id="5"/>
              <p:cNvSpPr/>
              <p:nvPr/>
            </p:nvSpPr>
            <p:spPr>
              <a:xfrm flipH="false" flipV="false" rot="0">
                <a:off x="0" y="0"/>
                <a:ext cx="1688986" cy="393304"/>
              </a:xfrm>
              <a:custGeom>
                <a:avLst/>
                <a:gdLst/>
                <a:ahLst/>
                <a:cxnLst/>
                <a:rect r="r" b="b" t="t" l="l"/>
                <a:pathLst>
                  <a:path h="393304" w="1688986">
                    <a:moveTo>
                      <a:pt x="61570" y="0"/>
                    </a:moveTo>
                    <a:lnTo>
                      <a:pt x="1627417" y="0"/>
                    </a:lnTo>
                    <a:cubicBezTo>
                      <a:pt x="1643746" y="0"/>
                      <a:pt x="1659406" y="6487"/>
                      <a:pt x="1670953" y="18033"/>
                    </a:cubicBezTo>
                    <a:cubicBezTo>
                      <a:pt x="1682499" y="29580"/>
                      <a:pt x="1688986" y="45240"/>
                      <a:pt x="1688986" y="61570"/>
                    </a:cubicBezTo>
                    <a:lnTo>
                      <a:pt x="1688986" y="331735"/>
                    </a:lnTo>
                    <a:cubicBezTo>
                      <a:pt x="1688986" y="348064"/>
                      <a:pt x="1682499" y="363724"/>
                      <a:pt x="1670953" y="375271"/>
                    </a:cubicBezTo>
                    <a:cubicBezTo>
                      <a:pt x="1659406" y="386817"/>
                      <a:pt x="1643746" y="393304"/>
                      <a:pt x="1627417" y="393304"/>
                    </a:cubicBezTo>
                    <a:lnTo>
                      <a:pt x="61570" y="393304"/>
                    </a:lnTo>
                    <a:cubicBezTo>
                      <a:pt x="45240" y="393304"/>
                      <a:pt x="29580" y="386817"/>
                      <a:pt x="18033" y="375271"/>
                    </a:cubicBezTo>
                    <a:cubicBezTo>
                      <a:pt x="6487" y="363724"/>
                      <a:pt x="0" y="348064"/>
                      <a:pt x="0" y="331735"/>
                    </a:cubicBezTo>
                    <a:lnTo>
                      <a:pt x="0" y="61570"/>
                    </a:lnTo>
                    <a:cubicBezTo>
                      <a:pt x="0" y="45240"/>
                      <a:pt x="6487" y="29580"/>
                      <a:pt x="18033" y="18033"/>
                    </a:cubicBezTo>
                    <a:cubicBezTo>
                      <a:pt x="29580" y="6487"/>
                      <a:pt x="45240" y="0"/>
                      <a:pt x="61570" y="0"/>
                    </a:cubicBezTo>
                    <a:close/>
                  </a:path>
                </a:pathLst>
              </a:custGeom>
              <a:solidFill>
                <a:srgbClr val="000000">
                  <a:alpha val="0"/>
                </a:srgbClr>
              </a:solidFill>
              <a:ln w="38100" cap="rnd">
                <a:solidFill>
                  <a:srgbClr val="2145B2"/>
                </a:solidFill>
                <a:prstDash val="solid"/>
                <a:round/>
              </a:ln>
            </p:spPr>
          </p:sp>
          <p:sp>
            <p:nvSpPr>
              <p:cNvPr name="TextBox 6" id="6"/>
              <p:cNvSpPr txBox="true"/>
              <p:nvPr/>
            </p:nvSpPr>
            <p:spPr>
              <a:xfrm>
                <a:off x="0" y="-85725"/>
                <a:ext cx="1688986" cy="479029"/>
              </a:xfrm>
              <a:prstGeom prst="rect">
                <a:avLst/>
              </a:prstGeom>
            </p:spPr>
            <p:txBody>
              <a:bodyPr anchor="ctr" rtlCol="false" tIns="50800" lIns="50800" bIns="50800" rIns="50800"/>
              <a:lstStyle/>
              <a:p>
                <a:pPr algn="r">
                  <a:lnSpc>
                    <a:spcPts val="2659"/>
                  </a:lnSpc>
                </a:pPr>
              </a:p>
            </p:txBody>
          </p:sp>
        </p:grpSp>
        <p:sp>
          <p:nvSpPr>
            <p:cNvPr name="TextBox 7" id="7"/>
            <p:cNvSpPr txBox="true"/>
            <p:nvPr/>
          </p:nvSpPr>
          <p:spPr>
            <a:xfrm rot="0">
              <a:off x="229817" y="538743"/>
              <a:ext cx="8090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Data correlation</a:t>
              </a:r>
            </a:p>
          </p:txBody>
        </p:sp>
      </p:grpSp>
      <p:sp>
        <p:nvSpPr>
          <p:cNvPr name="Freeform 8" id="8"/>
          <p:cNvSpPr/>
          <p:nvPr/>
        </p:nvSpPr>
        <p:spPr>
          <a:xfrm flipH="false" flipV="false" rot="0">
            <a:off x="8795379" y="57835"/>
            <a:ext cx="9007679" cy="9215017"/>
          </a:xfrm>
          <a:custGeom>
            <a:avLst/>
            <a:gdLst/>
            <a:ahLst/>
            <a:cxnLst/>
            <a:rect r="r" b="b" t="t" l="l"/>
            <a:pathLst>
              <a:path h="9215017" w="9007679">
                <a:moveTo>
                  <a:pt x="0" y="0"/>
                </a:moveTo>
                <a:lnTo>
                  <a:pt x="9007679" y="0"/>
                </a:lnTo>
                <a:lnTo>
                  <a:pt x="9007679" y="9215017"/>
                </a:lnTo>
                <a:lnTo>
                  <a:pt x="0" y="9215017"/>
                </a:lnTo>
                <a:lnTo>
                  <a:pt x="0" y="0"/>
                </a:lnTo>
                <a:close/>
              </a:path>
            </a:pathLst>
          </a:custGeom>
          <a:blipFill>
            <a:blip r:embed="rId3"/>
            <a:stretch>
              <a:fillRect l="0" t="0" r="0" b="0"/>
            </a:stretch>
          </a:blipFill>
        </p:spPr>
      </p:sp>
      <p:sp>
        <p:nvSpPr>
          <p:cNvPr name="TextBox 9" id="9"/>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Exploratory Data Analysis</a:t>
            </a:r>
            <a:r>
              <a:rPr lang="en-US" sz="5498">
                <a:solidFill>
                  <a:srgbClr val="000000"/>
                </a:solidFill>
                <a:latin typeface="Agrandir"/>
                <a:ea typeface="Agrandir"/>
                <a:cs typeface="Agrandir"/>
                <a:sym typeface="Agrandir"/>
              </a:rPr>
              <a:t>:</a:t>
            </a:r>
          </a:p>
        </p:txBody>
      </p:sp>
      <p:sp>
        <p:nvSpPr>
          <p:cNvPr name="TextBox 10" id="10"/>
          <p:cNvSpPr txBox="true"/>
          <p:nvPr/>
        </p:nvSpPr>
        <p:spPr>
          <a:xfrm rot="0">
            <a:off x="1971081" y="8257620"/>
            <a:ext cx="2974872" cy="549021"/>
          </a:xfrm>
          <a:prstGeom prst="rect">
            <a:avLst/>
          </a:prstGeom>
        </p:spPr>
        <p:txBody>
          <a:bodyPr anchor="t" rtlCol="false" tIns="0" lIns="0" bIns="0" rIns="0">
            <a:spAutoFit/>
          </a:bodyPr>
          <a:lstStyle/>
          <a:p>
            <a:pPr algn="ctr">
              <a:lnSpc>
                <a:spcPts val="4032"/>
              </a:lnSpc>
            </a:pPr>
            <a:r>
              <a:rPr lang="en-US" sz="2400">
                <a:solidFill>
                  <a:srgbClr val="000000"/>
                </a:solidFill>
                <a:latin typeface="Agrandir"/>
                <a:ea typeface="Agrandir"/>
                <a:cs typeface="Agrandir"/>
                <a:sym typeface="Agrandir"/>
              </a:rPr>
              <a:t>222 variables</a:t>
            </a:r>
          </a:p>
        </p:txBody>
      </p:sp>
      <p:grpSp>
        <p:nvGrpSpPr>
          <p:cNvPr name="Group 11" id="11"/>
          <p:cNvGrpSpPr/>
          <p:nvPr/>
        </p:nvGrpSpPr>
        <p:grpSpPr>
          <a:xfrm rot="-5400000">
            <a:off x="6844961" y="4815158"/>
            <a:ext cx="1184002" cy="1341572"/>
            <a:chOff x="0" y="0"/>
            <a:chExt cx="717335" cy="812800"/>
          </a:xfrm>
        </p:grpSpPr>
        <p:sp>
          <p:nvSpPr>
            <p:cNvPr name="Freeform 12" id="12"/>
            <p:cNvSpPr/>
            <p:nvPr/>
          </p:nvSpPr>
          <p:spPr>
            <a:xfrm flipH="false" flipV="false" rot="0">
              <a:off x="0" y="0"/>
              <a:ext cx="717335" cy="812800"/>
            </a:xfrm>
            <a:custGeom>
              <a:avLst/>
              <a:gdLst/>
              <a:ahLst/>
              <a:cxnLst/>
              <a:rect r="r" b="b" t="t" l="l"/>
              <a:pathLst>
                <a:path h="812800" w="717335">
                  <a:moveTo>
                    <a:pt x="358668" y="812800"/>
                  </a:moveTo>
                  <a:lnTo>
                    <a:pt x="0" y="406400"/>
                  </a:lnTo>
                  <a:lnTo>
                    <a:pt x="203200" y="406400"/>
                  </a:lnTo>
                  <a:lnTo>
                    <a:pt x="203200" y="0"/>
                  </a:lnTo>
                  <a:lnTo>
                    <a:pt x="514135" y="0"/>
                  </a:lnTo>
                  <a:lnTo>
                    <a:pt x="514135" y="406400"/>
                  </a:lnTo>
                  <a:lnTo>
                    <a:pt x="717335" y="406400"/>
                  </a:lnTo>
                  <a:lnTo>
                    <a:pt x="358668" y="812800"/>
                  </a:lnTo>
                  <a:close/>
                </a:path>
              </a:pathLst>
            </a:custGeom>
            <a:solidFill>
              <a:srgbClr val="064D6D"/>
            </a:solidFill>
          </p:spPr>
        </p:sp>
        <p:sp>
          <p:nvSpPr>
            <p:cNvPr name="TextBox 13" id="13"/>
            <p:cNvSpPr txBox="true"/>
            <p:nvPr/>
          </p:nvSpPr>
          <p:spPr>
            <a:xfrm>
              <a:off x="203200" y="-66675"/>
              <a:ext cx="310935" cy="777875"/>
            </a:xfrm>
            <a:prstGeom prst="rect">
              <a:avLst/>
            </a:prstGeom>
          </p:spPr>
          <p:txBody>
            <a:bodyPr anchor="ctr" rtlCol="false" tIns="50800" lIns="50800" bIns="50800" rIns="50800"/>
            <a:lstStyle/>
            <a:p>
              <a:pPr algn="ctr">
                <a:lnSpc>
                  <a:spcPts val="2736"/>
                </a:lnSpc>
              </a:pPr>
            </a:p>
          </p:txBody>
        </p:sp>
      </p:grpSp>
      <p:sp>
        <p:nvSpPr>
          <p:cNvPr name="TextBox 14" id="14"/>
          <p:cNvSpPr txBox="true"/>
          <p:nvPr/>
        </p:nvSpPr>
        <p:spPr>
          <a:xfrm rot="0">
            <a:off x="5634385" y="3756959"/>
            <a:ext cx="3605153" cy="786766"/>
          </a:xfrm>
          <a:prstGeom prst="rect">
            <a:avLst/>
          </a:prstGeom>
        </p:spPr>
        <p:txBody>
          <a:bodyPr anchor="t" rtlCol="false" tIns="0" lIns="0" bIns="0" rIns="0">
            <a:spAutoFit/>
          </a:bodyPr>
          <a:lstStyle/>
          <a:p>
            <a:pPr algn="ctr">
              <a:lnSpc>
                <a:spcPts val="5879"/>
              </a:lnSpc>
            </a:pPr>
            <a:r>
              <a:rPr lang="en-US" b="true" sz="3499">
                <a:solidFill>
                  <a:srgbClr val="000000"/>
                </a:solidFill>
                <a:latin typeface="Agrandir Bold"/>
                <a:ea typeface="Agrandir Bold"/>
                <a:cs typeface="Agrandir Bold"/>
                <a:sym typeface="Agrandir Bold"/>
              </a:rPr>
              <a:t>0.5 &lt; R</a:t>
            </a:r>
            <a:r>
              <a:rPr lang="en-US" b="true" sz="3499">
                <a:solidFill>
                  <a:srgbClr val="000000"/>
                </a:solidFill>
                <a:latin typeface="Agrandir Bold"/>
                <a:ea typeface="Agrandir Bold"/>
                <a:cs typeface="Agrandir Bold"/>
                <a:sym typeface="Agrandir Bold"/>
              </a:rPr>
              <a:t>2</a:t>
            </a:r>
            <a:r>
              <a:rPr lang="en-US" b="true" sz="3499">
                <a:solidFill>
                  <a:srgbClr val="000000"/>
                </a:solidFill>
                <a:latin typeface="Agrandir Bold"/>
                <a:ea typeface="Agrandir Bold"/>
                <a:cs typeface="Agrandir Bold"/>
                <a:sym typeface="Agrandir Bold"/>
              </a:rPr>
              <a:t> &lt; 1.0</a:t>
            </a:r>
          </a:p>
        </p:txBody>
      </p:sp>
      <p:sp>
        <p:nvSpPr>
          <p:cNvPr name="TextBox 15" id="15"/>
          <p:cNvSpPr txBox="true"/>
          <p:nvPr/>
        </p:nvSpPr>
        <p:spPr>
          <a:xfrm rot="0">
            <a:off x="2874523" y="8987616"/>
            <a:ext cx="13119427" cy="1200150"/>
          </a:xfrm>
          <a:prstGeom prst="rect">
            <a:avLst/>
          </a:prstGeom>
        </p:spPr>
        <p:txBody>
          <a:bodyPr anchor="t" rtlCol="false" tIns="0" lIns="0" bIns="0" rIns="0">
            <a:spAutoFit/>
          </a:bodyPr>
          <a:lstStyle/>
          <a:p>
            <a:pPr algn="ctr">
              <a:lnSpc>
                <a:spcPts val="4500"/>
              </a:lnSpc>
            </a:pPr>
            <a:r>
              <a:rPr lang="en-US" sz="3000">
                <a:solidFill>
                  <a:srgbClr val="172D75"/>
                </a:solidFill>
                <a:latin typeface="Agrandir"/>
                <a:ea typeface="Agrandir"/>
                <a:cs typeface="Agrandir"/>
                <a:sym typeface="Agrandir"/>
              </a:rPr>
              <a:t>Due to their correlations with sale price, there are 10 variables selected as predictors of this model. </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2362" y="1521273"/>
            <a:ext cx="8418781" cy="8418781"/>
          </a:xfrm>
          <a:custGeom>
            <a:avLst/>
            <a:gdLst/>
            <a:ahLst/>
            <a:cxnLst/>
            <a:rect r="r" b="b" t="t" l="l"/>
            <a:pathLst>
              <a:path h="8418781" w="8418781">
                <a:moveTo>
                  <a:pt x="0" y="0"/>
                </a:moveTo>
                <a:lnTo>
                  <a:pt x="8418781" y="0"/>
                </a:lnTo>
                <a:lnTo>
                  <a:pt x="8418781" y="8418782"/>
                </a:lnTo>
                <a:lnTo>
                  <a:pt x="0" y="8418782"/>
                </a:lnTo>
                <a:lnTo>
                  <a:pt x="0" y="0"/>
                </a:lnTo>
                <a:close/>
              </a:path>
            </a:pathLst>
          </a:custGeom>
          <a:blipFill>
            <a:blip r:embed="rId2"/>
            <a:stretch>
              <a:fillRect l="0" t="0" r="0" b="0"/>
            </a:stretch>
          </a:blipFill>
        </p:spPr>
      </p:sp>
      <p:sp>
        <p:nvSpPr>
          <p:cNvPr name="TextBox 3" id="3"/>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Exploratory Data Analysis</a:t>
            </a:r>
            <a:r>
              <a:rPr lang="en-US" sz="5498">
                <a:solidFill>
                  <a:srgbClr val="000000"/>
                </a:solidFill>
                <a:latin typeface="Agrandir"/>
                <a:ea typeface="Agrandir"/>
                <a:cs typeface="Agrandir"/>
                <a:sym typeface="Agrandir"/>
              </a:rPr>
              <a:t>:</a:t>
            </a:r>
          </a:p>
        </p:txBody>
      </p:sp>
      <p:grpSp>
        <p:nvGrpSpPr>
          <p:cNvPr name="Group 4" id="4"/>
          <p:cNvGrpSpPr/>
          <p:nvPr/>
        </p:nvGrpSpPr>
        <p:grpSpPr>
          <a:xfrm rot="0">
            <a:off x="10248692" y="282036"/>
            <a:ext cx="6412870" cy="1493327"/>
            <a:chOff x="0" y="0"/>
            <a:chExt cx="8550493" cy="1991103"/>
          </a:xfrm>
        </p:grpSpPr>
        <p:grpSp>
          <p:nvGrpSpPr>
            <p:cNvPr name="Group 5" id="5"/>
            <p:cNvGrpSpPr/>
            <p:nvPr/>
          </p:nvGrpSpPr>
          <p:grpSpPr>
            <a:xfrm rot="0">
              <a:off x="0" y="0"/>
              <a:ext cx="8550493" cy="1991103"/>
              <a:chOff x="0" y="0"/>
              <a:chExt cx="1688986" cy="393304"/>
            </a:xfrm>
          </p:grpSpPr>
          <p:sp>
            <p:nvSpPr>
              <p:cNvPr name="Freeform 6" id="6"/>
              <p:cNvSpPr/>
              <p:nvPr/>
            </p:nvSpPr>
            <p:spPr>
              <a:xfrm flipH="false" flipV="false" rot="0">
                <a:off x="0" y="0"/>
                <a:ext cx="1688986" cy="393304"/>
              </a:xfrm>
              <a:custGeom>
                <a:avLst/>
                <a:gdLst/>
                <a:ahLst/>
                <a:cxnLst/>
                <a:rect r="r" b="b" t="t" l="l"/>
                <a:pathLst>
                  <a:path h="393304" w="1688986">
                    <a:moveTo>
                      <a:pt x="61570" y="0"/>
                    </a:moveTo>
                    <a:lnTo>
                      <a:pt x="1627417" y="0"/>
                    </a:lnTo>
                    <a:cubicBezTo>
                      <a:pt x="1643746" y="0"/>
                      <a:pt x="1659406" y="6487"/>
                      <a:pt x="1670953" y="18033"/>
                    </a:cubicBezTo>
                    <a:cubicBezTo>
                      <a:pt x="1682499" y="29580"/>
                      <a:pt x="1688986" y="45240"/>
                      <a:pt x="1688986" y="61570"/>
                    </a:cubicBezTo>
                    <a:lnTo>
                      <a:pt x="1688986" y="331735"/>
                    </a:lnTo>
                    <a:cubicBezTo>
                      <a:pt x="1688986" y="348064"/>
                      <a:pt x="1682499" y="363724"/>
                      <a:pt x="1670953" y="375271"/>
                    </a:cubicBezTo>
                    <a:cubicBezTo>
                      <a:pt x="1659406" y="386817"/>
                      <a:pt x="1643746" y="393304"/>
                      <a:pt x="1627417" y="393304"/>
                    </a:cubicBezTo>
                    <a:lnTo>
                      <a:pt x="61570" y="393304"/>
                    </a:lnTo>
                    <a:cubicBezTo>
                      <a:pt x="45240" y="393304"/>
                      <a:pt x="29580" y="386817"/>
                      <a:pt x="18033" y="375271"/>
                    </a:cubicBezTo>
                    <a:cubicBezTo>
                      <a:pt x="6487" y="363724"/>
                      <a:pt x="0" y="348064"/>
                      <a:pt x="0" y="331735"/>
                    </a:cubicBezTo>
                    <a:lnTo>
                      <a:pt x="0" y="61570"/>
                    </a:lnTo>
                    <a:cubicBezTo>
                      <a:pt x="0" y="45240"/>
                      <a:pt x="6487" y="29580"/>
                      <a:pt x="18033" y="18033"/>
                    </a:cubicBezTo>
                    <a:cubicBezTo>
                      <a:pt x="29580" y="6487"/>
                      <a:pt x="45240" y="0"/>
                      <a:pt x="61570" y="0"/>
                    </a:cubicBezTo>
                    <a:close/>
                  </a:path>
                </a:pathLst>
              </a:custGeom>
              <a:solidFill>
                <a:srgbClr val="000000">
                  <a:alpha val="0"/>
                </a:srgbClr>
              </a:solidFill>
              <a:ln w="38100" cap="rnd">
                <a:solidFill>
                  <a:srgbClr val="2145B2"/>
                </a:solidFill>
                <a:prstDash val="solid"/>
                <a:round/>
              </a:ln>
            </p:spPr>
          </p:sp>
          <p:sp>
            <p:nvSpPr>
              <p:cNvPr name="TextBox 7" id="7"/>
              <p:cNvSpPr txBox="true"/>
              <p:nvPr/>
            </p:nvSpPr>
            <p:spPr>
              <a:xfrm>
                <a:off x="0" y="-85725"/>
                <a:ext cx="1688986" cy="479029"/>
              </a:xfrm>
              <a:prstGeom prst="rect">
                <a:avLst/>
              </a:prstGeom>
            </p:spPr>
            <p:txBody>
              <a:bodyPr anchor="ctr" rtlCol="false" tIns="50800" lIns="50800" bIns="50800" rIns="50800"/>
              <a:lstStyle/>
              <a:p>
                <a:pPr algn="r">
                  <a:lnSpc>
                    <a:spcPts val="2659"/>
                  </a:lnSpc>
                </a:pPr>
              </a:p>
            </p:txBody>
          </p:sp>
        </p:grpSp>
        <p:sp>
          <p:nvSpPr>
            <p:cNvPr name="TextBox 8" id="8"/>
            <p:cNvSpPr txBox="true"/>
            <p:nvPr/>
          </p:nvSpPr>
          <p:spPr>
            <a:xfrm rot="0">
              <a:off x="229817" y="538743"/>
              <a:ext cx="8090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correlation ?</a:t>
              </a:r>
            </a:p>
          </p:txBody>
        </p:sp>
      </p:grpSp>
      <p:sp>
        <p:nvSpPr>
          <p:cNvPr name="TextBox 9" id="9"/>
          <p:cNvSpPr txBox="true"/>
          <p:nvPr/>
        </p:nvSpPr>
        <p:spPr>
          <a:xfrm rot="0">
            <a:off x="9364176" y="2329962"/>
            <a:ext cx="8496133" cy="4239895"/>
          </a:xfrm>
          <a:prstGeom prst="rect">
            <a:avLst/>
          </a:prstGeom>
        </p:spPr>
        <p:txBody>
          <a:bodyPr anchor="t" rtlCol="false" tIns="0" lIns="0" bIns="0" rIns="0">
            <a:spAutoFit/>
          </a:bodyPr>
          <a:lstStyle/>
          <a:p>
            <a:pPr algn="ctr">
              <a:lnSpc>
                <a:spcPts val="5599"/>
              </a:lnSpc>
            </a:pPr>
            <a:r>
              <a:rPr lang="en-US" sz="2799">
                <a:solidFill>
                  <a:srgbClr val="000000"/>
                </a:solidFill>
                <a:latin typeface="Agrandir"/>
                <a:ea typeface="Agrandir"/>
                <a:cs typeface="Agrandir"/>
                <a:sym typeface="Agrandir"/>
              </a:rPr>
              <a:t>The pair plot shows the strong relationship of </a:t>
            </a:r>
          </a:p>
          <a:p>
            <a:pPr algn="ctr">
              <a:lnSpc>
                <a:spcPts val="5599"/>
              </a:lnSpc>
            </a:pPr>
            <a:r>
              <a:rPr lang="en-US" sz="2799">
                <a:solidFill>
                  <a:srgbClr val="000000"/>
                </a:solidFill>
                <a:latin typeface="Agrandir"/>
                <a:ea typeface="Agrandir"/>
                <a:cs typeface="Agrandir"/>
                <a:sym typeface="Agrandir"/>
              </a:rPr>
              <a:t>Sale Price vs.</a:t>
            </a:r>
          </a:p>
          <a:p>
            <a:pPr algn="l" marL="604519" indent="-302260" lvl="1">
              <a:lnSpc>
                <a:spcPts val="5599"/>
              </a:lnSpc>
              <a:buFont typeface="Arial"/>
              <a:buChar char="•"/>
            </a:pPr>
            <a:r>
              <a:rPr lang="en-US" sz="2799">
                <a:solidFill>
                  <a:srgbClr val="000000"/>
                </a:solidFill>
                <a:latin typeface="Agrandir"/>
                <a:ea typeface="Agrandir"/>
                <a:cs typeface="Agrandir"/>
                <a:sym typeface="Agrandir"/>
              </a:rPr>
              <a:t>Gr Liv Area, </a:t>
            </a:r>
          </a:p>
          <a:p>
            <a:pPr algn="l" marL="604519" indent="-302260" lvl="1">
              <a:lnSpc>
                <a:spcPts val="5599"/>
              </a:lnSpc>
              <a:buFont typeface="Arial"/>
              <a:buChar char="•"/>
            </a:pPr>
            <a:r>
              <a:rPr lang="en-US" sz="2799">
                <a:solidFill>
                  <a:srgbClr val="000000"/>
                </a:solidFill>
                <a:latin typeface="Agrandir"/>
                <a:ea typeface="Agrandir"/>
                <a:cs typeface="Agrandir"/>
                <a:sym typeface="Agrandir"/>
              </a:rPr>
              <a:t>1st Flr SF,</a:t>
            </a:r>
          </a:p>
          <a:p>
            <a:pPr algn="l" marL="604519" indent="-302260" lvl="1">
              <a:lnSpc>
                <a:spcPts val="5599"/>
              </a:lnSpc>
              <a:buFont typeface="Arial"/>
              <a:buChar char="•"/>
            </a:pPr>
            <a:r>
              <a:rPr lang="en-US" sz="2799">
                <a:solidFill>
                  <a:srgbClr val="000000"/>
                </a:solidFill>
                <a:latin typeface="Agrandir"/>
                <a:ea typeface="Agrandir"/>
                <a:cs typeface="Agrandir"/>
                <a:sym typeface="Agrandir"/>
              </a:rPr>
              <a:t>Year Built </a:t>
            </a:r>
          </a:p>
          <a:p>
            <a:pPr algn="l" marL="604519" indent="-302260" lvl="1">
              <a:lnSpc>
                <a:spcPts val="5599"/>
              </a:lnSpc>
              <a:buFont typeface="Arial"/>
              <a:buChar char="•"/>
            </a:pPr>
            <a:r>
              <a:rPr lang="en-US" sz="2799">
                <a:solidFill>
                  <a:srgbClr val="000000"/>
                </a:solidFill>
                <a:latin typeface="Agrandir"/>
                <a:ea typeface="Agrandir"/>
                <a:cs typeface="Agrandir"/>
                <a:sym typeface="Agrandir"/>
              </a:rPr>
              <a:t>Year Remod/Add</a:t>
            </a:r>
          </a:p>
        </p:txBody>
      </p:sp>
      <p:grpSp>
        <p:nvGrpSpPr>
          <p:cNvPr name="Group 10" id="10"/>
          <p:cNvGrpSpPr/>
          <p:nvPr/>
        </p:nvGrpSpPr>
        <p:grpSpPr>
          <a:xfrm rot="0">
            <a:off x="2198541" y="1521273"/>
            <a:ext cx="1555417" cy="767566"/>
            <a:chOff x="0" y="0"/>
            <a:chExt cx="409657" cy="202157"/>
          </a:xfrm>
        </p:grpSpPr>
        <p:sp>
          <p:nvSpPr>
            <p:cNvPr name="Freeform 11" id="11"/>
            <p:cNvSpPr/>
            <p:nvPr/>
          </p:nvSpPr>
          <p:spPr>
            <a:xfrm flipH="false" flipV="false" rot="0">
              <a:off x="0" y="0"/>
              <a:ext cx="409657" cy="202157"/>
            </a:xfrm>
            <a:custGeom>
              <a:avLst/>
              <a:gdLst/>
              <a:ahLst/>
              <a:cxnLst/>
              <a:rect r="r" b="b" t="t" l="l"/>
              <a:pathLst>
                <a:path h="202157" w="409657">
                  <a:moveTo>
                    <a:pt x="84616" y="0"/>
                  </a:moveTo>
                  <a:lnTo>
                    <a:pt x="325042" y="0"/>
                  </a:lnTo>
                  <a:cubicBezTo>
                    <a:pt x="347483" y="0"/>
                    <a:pt x="369005" y="8915"/>
                    <a:pt x="384874" y="24783"/>
                  </a:cubicBezTo>
                  <a:cubicBezTo>
                    <a:pt x="400742" y="40652"/>
                    <a:pt x="409657" y="62174"/>
                    <a:pt x="409657" y="84616"/>
                  </a:cubicBezTo>
                  <a:lnTo>
                    <a:pt x="409657" y="117542"/>
                  </a:lnTo>
                  <a:cubicBezTo>
                    <a:pt x="409657" y="139983"/>
                    <a:pt x="400742" y="161505"/>
                    <a:pt x="384874" y="177374"/>
                  </a:cubicBezTo>
                  <a:cubicBezTo>
                    <a:pt x="369005" y="193242"/>
                    <a:pt x="347483" y="202157"/>
                    <a:pt x="325042" y="202157"/>
                  </a:cubicBezTo>
                  <a:lnTo>
                    <a:pt x="84616" y="202157"/>
                  </a:lnTo>
                  <a:cubicBezTo>
                    <a:pt x="62174" y="202157"/>
                    <a:pt x="40652" y="193242"/>
                    <a:pt x="24783" y="177374"/>
                  </a:cubicBezTo>
                  <a:cubicBezTo>
                    <a:pt x="8915" y="161505"/>
                    <a:pt x="0" y="139983"/>
                    <a:pt x="0" y="117542"/>
                  </a:cubicBezTo>
                  <a:lnTo>
                    <a:pt x="0" y="84616"/>
                  </a:lnTo>
                  <a:cubicBezTo>
                    <a:pt x="0" y="62174"/>
                    <a:pt x="8915" y="40652"/>
                    <a:pt x="24783" y="24783"/>
                  </a:cubicBezTo>
                  <a:cubicBezTo>
                    <a:pt x="40652" y="8915"/>
                    <a:pt x="62174" y="0"/>
                    <a:pt x="84616" y="0"/>
                  </a:cubicBez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85725"/>
              <a:ext cx="409657" cy="28788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354334" y="1521273"/>
            <a:ext cx="925136" cy="767566"/>
            <a:chOff x="0" y="0"/>
            <a:chExt cx="243657" cy="202157"/>
          </a:xfrm>
        </p:grpSpPr>
        <p:sp>
          <p:nvSpPr>
            <p:cNvPr name="Freeform 14" id="14"/>
            <p:cNvSpPr/>
            <p:nvPr/>
          </p:nvSpPr>
          <p:spPr>
            <a:xfrm flipH="false" flipV="false" rot="0">
              <a:off x="0" y="0"/>
              <a:ext cx="243657" cy="202157"/>
            </a:xfrm>
            <a:custGeom>
              <a:avLst/>
              <a:gdLst/>
              <a:ahLst/>
              <a:cxnLst/>
              <a:rect r="r" b="b" t="t" l="l"/>
              <a:pathLst>
                <a:path h="202157" w="243657">
                  <a:moveTo>
                    <a:pt x="101079" y="0"/>
                  </a:moveTo>
                  <a:lnTo>
                    <a:pt x="142579" y="0"/>
                  </a:lnTo>
                  <a:cubicBezTo>
                    <a:pt x="198403" y="0"/>
                    <a:pt x="243657" y="45254"/>
                    <a:pt x="243657" y="101079"/>
                  </a:cubicBezTo>
                  <a:lnTo>
                    <a:pt x="243657" y="101079"/>
                  </a:lnTo>
                  <a:cubicBezTo>
                    <a:pt x="243657" y="127886"/>
                    <a:pt x="233008" y="153596"/>
                    <a:pt x="214052" y="172552"/>
                  </a:cubicBezTo>
                  <a:cubicBezTo>
                    <a:pt x="195096" y="191508"/>
                    <a:pt x="169386" y="202157"/>
                    <a:pt x="142579" y="202157"/>
                  </a:cubicBezTo>
                  <a:lnTo>
                    <a:pt x="101079" y="202157"/>
                  </a:lnTo>
                  <a:cubicBezTo>
                    <a:pt x="74271" y="202157"/>
                    <a:pt x="48561" y="191508"/>
                    <a:pt x="29605" y="172552"/>
                  </a:cubicBezTo>
                  <a:cubicBezTo>
                    <a:pt x="10649" y="153596"/>
                    <a:pt x="0" y="127886"/>
                    <a:pt x="0" y="101079"/>
                  </a:cubicBezTo>
                  <a:lnTo>
                    <a:pt x="0" y="101079"/>
                  </a:lnTo>
                  <a:cubicBezTo>
                    <a:pt x="0" y="74271"/>
                    <a:pt x="10649" y="48561"/>
                    <a:pt x="29605" y="29605"/>
                  </a:cubicBezTo>
                  <a:cubicBezTo>
                    <a:pt x="48561" y="10649"/>
                    <a:pt x="74271" y="0"/>
                    <a:pt x="101079" y="0"/>
                  </a:cubicBez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85725"/>
              <a:ext cx="243657" cy="28788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639123" y="1521273"/>
            <a:ext cx="880116" cy="767566"/>
            <a:chOff x="0" y="0"/>
            <a:chExt cx="231800" cy="202157"/>
          </a:xfrm>
        </p:grpSpPr>
        <p:sp>
          <p:nvSpPr>
            <p:cNvPr name="Freeform 17" id="17"/>
            <p:cNvSpPr/>
            <p:nvPr/>
          </p:nvSpPr>
          <p:spPr>
            <a:xfrm flipH="false" flipV="false" rot="0">
              <a:off x="0" y="0"/>
              <a:ext cx="231800" cy="202157"/>
            </a:xfrm>
            <a:custGeom>
              <a:avLst/>
              <a:gdLst/>
              <a:ahLst/>
              <a:cxnLst/>
              <a:rect r="r" b="b" t="t" l="l"/>
              <a:pathLst>
                <a:path h="202157" w="231800">
                  <a:moveTo>
                    <a:pt x="101079" y="0"/>
                  </a:moveTo>
                  <a:lnTo>
                    <a:pt x="130722" y="0"/>
                  </a:lnTo>
                  <a:cubicBezTo>
                    <a:pt x="157529" y="0"/>
                    <a:pt x="183239" y="10649"/>
                    <a:pt x="202195" y="29605"/>
                  </a:cubicBezTo>
                  <a:cubicBezTo>
                    <a:pt x="221151" y="48561"/>
                    <a:pt x="231800" y="74271"/>
                    <a:pt x="231800" y="101079"/>
                  </a:cubicBezTo>
                  <a:lnTo>
                    <a:pt x="231800" y="101079"/>
                  </a:lnTo>
                  <a:cubicBezTo>
                    <a:pt x="231800" y="156903"/>
                    <a:pt x="186546" y="202157"/>
                    <a:pt x="130722" y="202157"/>
                  </a:cubicBezTo>
                  <a:lnTo>
                    <a:pt x="101079" y="202157"/>
                  </a:lnTo>
                  <a:cubicBezTo>
                    <a:pt x="74271" y="202157"/>
                    <a:pt x="48561" y="191508"/>
                    <a:pt x="29605" y="172552"/>
                  </a:cubicBezTo>
                  <a:cubicBezTo>
                    <a:pt x="10649" y="153596"/>
                    <a:pt x="0" y="127886"/>
                    <a:pt x="0" y="101079"/>
                  </a:cubicBezTo>
                  <a:lnTo>
                    <a:pt x="0" y="101079"/>
                  </a:lnTo>
                  <a:cubicBezTo>
                    <a:pt x="0" y="74271"/>
                    <a:pt x="10649" y="48561"/>
                    <a:pt x="29605" y="29605"/>
                  </a:cubicBezTo>
                  <a:cubicBezTo>
                    <a:pt x="48561" y="10649"/>
                    <a:pt x="74271" y="0"/>
                    <a:pt x="101079" y="0"/>
                  </a:cubicBez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85725"/>
              <a:ext cx="231800" cy="28788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48692" y="8035093"/>
            <a:ext cx="6412870" cy="1493327"/>
            <a:chOff x="0" y="0"/>
            <a:chExt cx="8550493" cy="1991103"/>
          </a:xfrm>
        </p:grpSpPr>
        <p:grpSp>
          <p:nvGrpSpPr>
            <p:cNvPr name="Group 20" id="20"/>
            <p:cNvGrpSpPr/>
            <p:nvPr/>
          </p:nvGrpSpPr>
          <p:grpSpPr>
            <a:xfrm rot="0">
              <a:off x="0" y="0"/>
              <a:ext cx="8550493" cy="1991103"/>
              <a:chOff x="0" y="0"/>
              <a:chExt cx="1688986" cy="393304"/>
            </a:xfrm>
          </p:grpSpPr>
          <p:sp>
            <p:nvSpPr>
              <p:cNvPr name="Freeform 21" id="21"/>
              <p:cNvSpPr/>
              <p:nvPr/>
            </p:nvSpPr>
            <p:spPr>
              <a:xfrm flipH="false" flipV="false" rot="0">
                <a:off x="0" y="0"/>
                <a:ext cx="1688986" cy="393304"/>
              </a:xfrm>
              <a:custGeom>
                <a:avLst/>
                <a:gdLst/>
                <a:ahLst/>
                <a:cxnLst/>
                <a:rect r="r" b="b" t="t" l="l"/>
                <a:pathLst>
                  <a:path h="393304" w="1688986">
                    <a:moveTo>
                      <a:pt x="61570" y="0"/>
                    </a:moveTo>
                    <a:lnTo>
                      <a:pt x="1627417" y="0"/>
                    </a:lnTo>
                    <a:cubicBezTo>
                      <a:pt x="1643746" y="0"/>
                      <a:pt x="1659406" y="6487"/>
                      <a:pt x="1670953" y="18033"/>
                    </a:cubicBezTo>
                    <a:cubicBezTo>
                      <a:pt x="1682499" y="29580"/>
                      <a:pt x="1688986" y="45240"/>
                      <a:pt x="1688986" y="61570"/>
                    </a:cubicBezTo>
                    <a:lnTo>
                      <a:pt x="1688986" y="331735"/>
                    </a:lnTo>
                    <a:cubicBezTo>
                      <a:pt x="1688986" y="348064"/>
                      <a:pt x="1682499" y="363724"/>
                      <a:pt x="1670953" y="375271"/>
                    </a:cubicBezTo>
                    <a:cubicBezTo>
                      <a:pt x="1659406" y="386817"/>
                      <a:pt x="1643746" y="393304"/>
                      <a:pt x="1627417" y="393304"/>
                    </a:cubicBezTo>
                    <a:lnTo>
                      <a:pt x="61570" y="393304"/>
                    </a:lnTo>
                    <a:cubicBezTo>
                      <a:pt x="45240" y="393304"/>
                      <a:pt x="29580" y="386817"/>
                      <a:pt x="18033" y="375271"/>
                    </a:cubicBezTo>
                    <a:cubicBezTo>
                      <a:pt x="6487" y="363724"/>
                      <a:pt x="0" y="348064"/>
                      <a:pt x="0" y="331735"/>
                    </a:cubicBezTo>
                    <a:lnTo>
                      <a:pt x="0" y="61570"/>
                    </a:lnTo>
                    <a:cubicBezTo>
                      <a:pt x="0" y="45240"/>
                      <a:pt x="6487" y="29580"/>
                      <a:pt x="18033" y="18033"/>
                    </a:cubicBezTo>
                    <a:cubicBezTo>
                      <a:pt x="29580" y="6487"/>
                      <a:pt x="45240" y="0"/>
                      <a:pt x="61570" y="0"/>
                    </a:cubicBezTo>
                    <a:close/>
                  </a:path>
                </a:pathLst>
              </a:custGeom>
              <a:solidFill>
                <a:srgbClr val="000000">
                  <a:alpha val="0"/>
                </a:srgbClr>
              </a:solidFill>
              <a:ln w="38100" cap="rnd">
                <a:solidFill>
                  <a:srgbClr val="2145B2"/>
                </a:solidFill>
                <a:prstDash val="solid"/>
                <a:round/>
              </a:ln>
            </p:spPr>
          </p:sp>
          <p:sp>
            <p:nvSpPr>
              <p:cNvPr name="TextBox 22" id="22"/>
              <p:cNvSpPr txBox="true"/>
              <p:nvPr/>
            </p:nvSpPr>
            <p:spPr>
              <a:xfrm>
                <a:off x="0" y="-85725"/>
                <a:ext cx="1688986" cy="479029"/>
              </a:xfrm>
              <a:prstGeom prst="rect">
                <a:avLst/>
              </a:prstGeom>
            </p:spPr>
            <p:txBody>
              <a:bodyPr anchor="ctr" rtlCol="false" tIns="50800" lIns="50800" bIns="50800" rIns="50800"/>
              <a:lstStyle/>
              <a:p>
                <a:pPr algn="r">
                  <a:lnSpc>
                    <a:spcPts val="2659"/>
                  </a:lnSpc>
                </a:pPr>
              </a:p>
            </p:txBody>
          </p:sp>
        </p:grpSp>
        <p:sp>
          <p:nvSpPr>
            <p:cNvPr name="TextBox 23" id="23"/>
            <p:cNvSpPr txBox="true"/>
            <p:nvPr/>
          </p:nvSpPr>
          <p:spPr>
            <a:xfrm rot="0">
              <a:off x="229817" y="538743"/>
              <a:ext cx="8090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Regression Models</a:t>
              </a:r>
            </a:p>
          </p:txBody>
        </p:sp>
      </p:grpSp>
      <p:grpSp>
        <p:nvGrpSpPr>
          <p:cNvPr name="Group 24" id="24"/>
          <p:cNvGrpSpPr/>
          <p:nvPr/>
        </p:nvGrpSpPr>
        <p:grpSpPr>
          <a:xfrm rot="0">
            <a:off x="13020242" y="6631689"/>
            <a:ext cx="1184002" cy="1341572"/>
            <a:chOff x="0" y="0"/>
            <a:chExt cx="717335" cy="812800"/>
          </a:xfrm>
        </p:grpSpPr>
        <p:sp>
          <p:nvSpPr>
            <p:cNvPr name="Freeform 25" id="25"/>
            <p:cNvSpPr/>
            <p:nvPr/>
          </p:nvSpPr>
          <p:spPr>
            <a:xfrm flipH="false" flipV="false" rot="0">
              <a:off x="0" y="0"/>
              <a:ext cx="717335" cy="812800"/>
            </a:xfrm>
            <a:custGeom>
              <a:avLst/>
              <a:gdLst/>
              <a:ahLst/>
              <a:cxnLst/>
              <a:rect r="r" b="b" t="t" l="l"/>
              <a:pathLst>
                <a:path h="812800" w="717335">
                  <a:moveTo>
                    <a:pt x="358668" y="812800"/>
                  </a:moveTo>
                  <a:lnTo>
                    <a:pt x="0" y="406400"/>
                  </a:lnTo>
                  <a:lnTo>
                    <a:pt x="203200" y="406400"/>
                  </a:lnTo>
                  <a:lnTo>
                    <a:pt x="203200" y="0"/>
                  </a:lnTo>
                  <a:lnTo>
                    <a:pt x="514135" y="0"/>
                  </a:lnTo>
                  <a:lnTo>
                    <a:pt x="514135" y="406400"/>
                  </a:lnTo>
                  <a:lnTo>
                    <a:pt x="717335" y="406400"/>
                  </a:lnTo>
                  <a:lnTo>
                    <a:pt x="358668" y="812800"/>
                  </a:lnTo>
                  <a:close/>
                </a:path>
              </a:pathLst>
            </a:custGeom>
            <a:solidFill>
              <a:srgbClr val="064D6D"/>
            </a:solidFill>
          </p:spPr>
        </p:sp>
        <p:sp>
          <p:nvSpPr>
            <p:cNvPr name="TextBox 26" id="26"/>
            <p:cNvSpPr txBox="true"/>
            <p:nvPr/>
          </p:nvSpPr>
          <p:spPr>
            <a:xfrm>
              <a:off x="203200" y="-66675"/>
              <a:ext cx="310935" cy="777875"/>
            </a:xfrm>
            <a:prstGeom prst="rect">
              <a:avLst/>
            </a:prstGeom>
          </p:spPr>
          <p:txBody>
            <a:bodyPr anchor="ctr" rtlCol="false" tIns="50800" lIns="50800" bIns="50800" rIns="50800"/>
            <a:lstStyle/>
            <a:p>
              <a:pPr algn="ctr">
                <a:lnSpc>
                  <a:spcPts val="2736"/>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85642" y="414849"/>
            <a:ext cx="2716717" cy="2709925"/>
          </a:xfrm>
          <a:custGeom>
            <a:avLst/>
            <a:gdLst/>
            <a:ahLst/>
            <a:cxnLst/>
            <a:rect r="r" b="b" t="t" l="l"/>
            <a:pathLst>
              <a:path h="2709925" w="2716717">
                <a:moveTo>
                  <a:pt x="0" y="0"/>
                </a:moveTo>
                <a:lnTo>
                  <a:pt x="2716716" y="0"/>
                </a:lnTo>
                <a:lnTo>
                  <a:pt x="2716716" y="2709924"/>
                </a:lnTo>
                <a:lnTo>
                  <a:pt x="0" y="2709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144000" y="2967120"/>
            <a:ext cx="0" cy="774438"/>
          </a:xfrm>
          <a:prstGeom prst="line">
            <a:avLst/>
          </a:prstGeom>
          <a:ln cap="flat" w="66675">
            <a:solidFill>
              <a:srgbClr val="000000"/>
            </a:solidFill>
            <a:prstDash val="solid"/>
            <a:headEnd type="none" len="sm" w="sm"/>
            <a:tailEnd type="none" len="sm" w="sm"/>
          </a:ln>
        </p:spPr>
      </p:sp>
      <p:sp>
        <p:nvSpPr>
          <p:cNvPr name="AutoShape 4" id="4"/>
          <p:cNvSpPr/>
          <p:nvPr/>
        </p:nvSpPr>
        <p:spPr>
          <a:xfrm>
            <a:off x="3849199" y="3760608"/>
            <a:ext cx="10454371" cy="0"/>
          </a:xfrm>
          <a:prstGeom prst="line">
            <a:avLst/>
          </a:prstGeom>
          <a:ln cap="flat" w="66675">
            <a:solidFill>
              <a:srgbClr val="000000"/>
            </a:solidFill>
            <a:prstDash val="solid"/>
            <a:headEnd type="none" len="sm" w="sm"/>
            <a:tailEnd type="none" len="sm" w="sm"/>
          </a:ln>
        </p:spPr>
      </p:sp>
      <p:sp>
        <p:nvSpPr>
          <p:cNvPr name="AutoShape 5" id="5"/>
          <p:cNvSpPr/>
          <p:nvPr/>
        </p:nvSpPr>
        <p:spPr>
          <a:xfrm>
            <a:off x="3868249" y="3741558"/>
            <a:ext cx="0" cy="892477"/>
          </a:xfrm>
          <a:prstGeom prst="line">
            <a:avLst/>
          </a:prstGeom>
          <a:ln cap="flat" w="66675">
            <a:solidFill>
              <a:srgbClr val="000000"/>
            </a:solidFill>
            <a:prstDash val="solid"/>
            <a:headEnd type="none" len="sm" w="sm"/>
            <a:tailEnd type="arrow" len="sm" w="med"/>
          </a:ln>
        </p:spPr>
      </p:sp>
      <p:sp>
        <p:nvSpPr>
          <p:cNvPr name="AutoShape 6" id="6"/>
          <p:cNvSpPr/>
          <p:nvPr/>
        </p:nvSpPr>
        <p:spPr>
          <a:xfrm>
            <a:off x="14270233" y="3741558"/>
            <a:ext cx="0" cy="892477"/>
          </a:xfrm>
          <a:prstGeom prst="line">
            <a:avLst/>
          </a:prstGeom>
          <a:ln cap="flat" w="66675">
            <a:solidFill>
              <a:srgbClr val="000000"/>
            </a:solidFill>
            <a:prstDash val="solid"/>
            <a:headEnd type="none" len="sm" w="sm"/>
            <a:tailEnd type="arrow" len="sm" w="med"/>
          </a:ln>
        </p:spPr>
      </p:sp>
      <p:sp>
        <p:nvSpPr>
          <p:cNvPr name="AutoShape 7" id="7"/>
          <p:cNvSpPr/>
          <p:nvPr/>
        </p:nvSpPr>
        <p:spPr>
          <a:xfrm>
            <a:off x="9144000" y="3779658"/>
            <a:ext cx="0" cy="892477"/>
          </a:xfrm>
          <a:prstGeom prst="line">
            <a:avLst/>
          </a:prstGeom>
          <a:ln cap="flat" w="66675">
            <a:solidFill>
              <a:srgbClr val="000000"/>
            </a:solidFill>
            <a:prstDash val="solid"/>
            <a:headEnd type="none" len="sm" w="sm"/>
            <a:tailEnd type="arrow" len="sm" w="med"/>
          </a:ln>
        </p:spPr>
      </p:sp>
      <p:grpSp>
        <p:nvGrpSpPr>
          <p:cNvPr name="Group 8" id="8"/>
          <p:cNvGrpSpPr/>
          <p:nvPr/>
        </p:nvGrpSpPr>
        <p:grpSpPr>
          <a:xfrm rot="0">
            <a:off x="642764" y="1395743"/>
            <a:ext cx="6412870" cy="1493327"/>
            <a:chOff x="0" y="0"/>
            <a:chExt cx="8550493" cy="1991103"/>
          </a:xfrm>
        </p:grpSpPr>
        <p:grpSp>
          <p:nvGrpSpPr>
            <p:cNvPr name="Group 9" id="9"/>
            <p:cNvGrpSpPr/>
            <p:nvPr/>
          </p:nvGrpSpPr>
          <p:grpSpPr>
            <a:xfrm rot="0">
              <a:off x="0" y="0"/>
              <a:ext cx="8550493" cy="1991103"/>
              <a:chOff x="0" y="0"/>
              <a:chExt cx="1688986" cy="393304"/>
            </a:xfrm>
          </p:grpSpPr>
          <p:sp>
            <p:nvSpPr>
              <p:cNvPr name="Freeform 10" id="10"/>
              <p:cNvSpPr/>
              <p:nvPr/>
            </p:nvSpPr>
            <p:spPr>
              <a:xfrm flipH="false" flipV="false" rot="0">
                <a:off x="0" y="0"/>
                <a:ext cx="1688986" cy="393304"/>
              </a:xfrm>
              <a:custGeom>
                <a:avLst/>
                <a:gdLst/>
                <a:ahLst/>
                <a:cxnLst/>
                <a:rect r="r" b="b" t="t" l="l"/>
                <a:pathLst>
                  <a:path h="393304" w="1688986">
                    <a:moveTo>
                      <a:pt x="61570" y="0"/>
                    </a:moveTo>
                    <a:lnTo>
                      <a:pt x="1627417" y="0"/>
                    </a:lnTo>
                    <a:cubicBezTo>
                      <a:pt x="1643746" y="0"/>
                      <a:pt x="1659406" y="6487"/>
                      <a:pt x="1670953" y="18033"/>
                    </a:cubicBezTo>
                    <a:cubicBezTo>
                      <a:pt x="1682499" y="29580"/>
                      <a:pt x="1688986" y="45240"/>
                      <a:pt x="1688986" y="61570"/>
                    </a:cubicBezTo>
                    <a:lnTo>
                      <a:pt x="1688986" y="331735"/>
                    </a:lnTo>
                    <a:cubicBezTo>
                      <a:pt x="1688986" y="348064"/>
                      <a:pt x="1682499" y="363724"/>
                      <a:pt x="1670953" y="375271"/>
                    </a:cubicBezTo>
                    <a:cubicBezTo>
                      <a:pt x="1659406" y="386817"/>
                      <a:pt x="1643746" y="393304"/>
                      <a:pt x="1627417" y="393304"/>
                    </a:cubicBezTo>
                    <a:lnTo>
                      <a:pt x="61570" y="393304"/>
                    </a:lnTo>
                    <a:cubicBezTo>
                      <a:pt x="45240" y="393304"/>
                      <a:pt x="29580" y="386817"/>
                      <a:pt x="18033" y="375271"/>
                    </a:cubicBezTo>
                    <a:cubicBezTo>
                      <a:pt x="6487" y="363724"/>
                      <a:pt x="0" y="348064"/>
                      <a:pt x="0" y="331735"/>
                    </a:cubicBezTo>
                    <a:lnTo>
                      <a:pt x="0" y="61570"/>
                    </a:lnTo>
                    <a:cubicBezTo>
                      <a:pt x="0" y="45240"/>
                      <a:pt x="6487" y="29580"/>
                      <a:pt x="18033" y="18033"/>
                    </a:cubicBezTo>
                    <a:cubicBezTo>
                      <a:pt x="29580" y="6487"/>
                      <a:pt x="45240" y="0"/>
                      <a:pt x="61570" y="0"/>
                    </a:cubicBezTo>
                    <a:close/>
                  </a:path>
                </a:pathLst>
              </a:custGeom>
              <a:solidFill>
                <a:srgbClr val="000000">
                  <a:alpha val="0"/>
                </a:srgbClr>
              </a:solidFill>
              <a:ln w="38100" cap="rnd">
                <a:solidFill>
                  <a:srgbClr val="2145B2"/>
                </a:solidFill>
                <a:prstDash val="solid"/>
                <a:round/>
              </a:ln>
            </p:spPr>
          </p:sp>
          <p:sp>
            <p:nvSpPr>
              <p:cNvPr name="TextBox 11" id="11"/>
              <p:cNvSpPr txBox="true"/>
              <p:nvPr/>
            </p:nvSpPr>
            <p:spPr>
              <a:xfrm>
                <a:off x="0" y="-85725"/>
                <a:ext cx="1688986" cy="479029"/>
              </a:xfrm>
              <a:prstGeom prst="rect">
                <a:avLst/>
              </a:prstGeom>
            </p:spPr>
            <p:txBody>
              <a:bodyPr anchor="ctr" rtlCol="false" tIns="50800" lIns="50800" bIns="50800" rIns="50800"/>
              <a:lstStyle/>
              <a:p>
                <a:pPr algn="r">
                  <a:lnSpc>
                    <a:spcPts val="2659"/>
                  </a:lnSpc>
                </a:pPr>
              </a:p>
            </p:txBody>
          </p:sp>
        </p:grpSp>
        <p:sp>
          <p:nvSpPr>
            <p:cNvPr name="TextBox 12" id="12"/>
            <p:cNvSpPr txBox="true"/>
            <p:nvPr/>
          </p:nvSpPr>
          <p:spPr>
            <a:xfrm rot="0">
              <a:off x="229817" y="538743"/>
              <a:ext cx="8090859" cy="904663"/>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Regression Models</a:t>
              </a:r>
            </a:p>
          </p:txBody>
        </p:sp>
      </p:grpSp>
      <p:sp>
        <p:nvSpPr>
          <p:cNvPr name="TextBox 13" id="13"/>
          <p:cNvSpPr txBox="true"/>
          <p:nvPr/>
        </p:nvSpPr>
        <p:spPr>
          <a:xfrm rot="0">
            <a:off x="512362" y="291024"/>
            <a:ext cx="11279007" cy="956297"/>
          </a:xfrm>
          <a:prstGeom prst="rect">
            <a:avLst/>
          </a:prstGeom>
        </p:spPr>
        <p:txBody>
          <a:bodyPr anchor="t" rtlCol="false" tIns="0" lIns="0" bIns="0" rIns="0">
            <a:spAutoFit/>
          </a:bodyPr>
          <a:lstStyle/>
          <a:p>
            <a:pPr algn="l">
              <a:lnSpc>
                <a:spcPts val="6268"/>
              </a:lnSpc>
            </a:pPr>
            <a:r>
              <a:rPr lang="en-US" sz="5498">
                <a:solidFill>
                  <a:srgbClr val="000000"/>
                </a:solidFill>
                <a:latin typeface="Agrandir"/>
                <a:ea typeface="Agrandir"/>
                <a:cs typeface="Agrandir"/>
                <a:sym typeface="Agrandir"/>
              </a:rPr>
              <a:t>Data Processing</a:t>
            </a:r>
            <a:r>
              <a:rPr lang="en-US" sz="5498">
                <a:solidFill>
                  <a:srgbClr val="000000"/>
                </a:solidFill>
                <a:latin typeface="Agrandir"/>
                <a:ea typeface="Agrandir"/>
                <a:cs typeface="Agrandir"/>
                <a:sym typeface="Agrandir"/>
              </a:rPr>
              <a:t>:</a:t>
            </a:r>
          </a:p>
        </p:txBody>
      </p:sp>
      <p:sp>
        <p:nvSpPr>
          <p:cNvPr name="TextBox 14" id="14"/>
          <p:cNvSpPr txBox="true"/>
          <p:nvPr/>
        </p:nvSpPr>
        <p:spPr>
          <a:xfrm rot="0">
            <a:off x="1355025" y="4744720"/>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Linear regression</a:t>
            </a:r>
          </a:p>
        </p:txBody>
      </p:sp>
      <p:sp>
        <p:nvSpPr>
          <p:cNvPr name="TextBox 15" id="15"/>
          <p:cNvSpPr txBox="true"/>
          <p:nvPr/>
        </p:nvSpPr>
        <p:spPr>
          <a:xfrm rot="0">
            <a:off x="6630776" y="4729285"/>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Lasso regression</a:t>
            </a:r>
          </a:p>
        </p:txBody>
      </p:sp>
      <p:sp>
        <p:nvSpPr>
          <p:cNvPr name="TextBox 16" id="16"/>
          <p:cNvSpPr txBox="true"/>
          <p:nvPr/>
        </p:nvSpPr>
        <p:spPr>
          <a:xfrm rot="0">
            <a:off x="12093853" y="4744720"/>
            <a:ext cx="5026449" cy="702310"/>
          </a:xfrm>
          <a:prstGeom prst="rect">
            <a:avLst/>
          </a:prstGeom>
        </p:spPr>
        <p:txBody>
          <a:bodyPr anchor="t" rtlCol="false" tIns="0" lIns="0" bIns="0" rIns="0">
            <a:spAutoFit/>
          </a:bodyPr>
          <a:lstStyle/>
          <a:p>
            <a:pPr algn="ctr">
              <a:lnSpc>
                <a:spcPts val="4519"/>
              </a:lnSpc>
            </a:pPr>
            <a:r>
              <a:rPr lang="en-US" sz="3999" b="true">
                <a:solidFill>
                  <a:srgbClr val="000000"/>
                </a:solidFill>
                <a:latin typeface="Agrandir Bold"/>
                <a:ea typeface="Agrandir Bold"/>
                <a:cs typeface="Agrandir Bold"/>
                <a:sym typeface="Agrandir Bold"/>
              </a:rPr>
              <a:t>Ridge regression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DAGqsnSfIKE</dc:identifier>
  <dcterms:modified xsi:type="dcterms:W3CDTF">2011-08-01T06:04:30Z</dcterms:modified>
  <cp:revision>1</cp:revision>
  <dc:title>DDS-Project 2_HouseSalePricePrediction</dc:title>
</cp:coreProperties>
</file>